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265" r:id="rId6"/>
    <p:sldId id="307" r:id="rId7"/>
    <p:sldId id="296" r:id="rId8"/>
    <p:sldId id="271" r:id="rId9"/>
    <p:sldId id="297" r:id="rId10"/>
    <p:sldId id="293" r:id="rId11"/>
    <p:sldId id="287" r:id="rId12"/>
    <p:sldId id="272" r:id="rId13"/>
    <p:sldId id="299" r:id="rId14"/>
    <p:sldId id="291" r:id="rId15"/>
    <p:sldId id="286" r:id="rId16"/>
    <p:sldId id="292" r:id="rId17"/>
    <p:sldId id="277" r:id="rId18"/>
    <p:sldId id="288" r:id="rId19"/>
    <p:sldId id="289" r:id="rId20"/>
    <p:sldId id="278" r:id="rId21"/>
    <p:sldId id="279" r:id="rId22"/>
    <p:sldId id="281" r:id="rId23"/>
    <p:sldId id="295" r:id="rId24"/>
    <p:sldId id="280" r:id="rId25"/>
    <p:sldId id="284" r:id="rId26"/>
    <p:sldId id="300" r:id="rId27"/>
    <p:sldId id="301" r:id="rId28"/>
    <p:sldId id="302" r:id="rId29"/>
    <p:sldId id="304" r:id="rId30"/>
    <p:sldId id="285" r:id="rId31"/>
    <p:sldId id="282" r:id="rId32"/>
    <p:sldId id="309" r:id="rId33"/>
    <p:sldId id="283" r:id="rId34"/>
    <p:sldId id="310" r:id="rId35"/>
    <p:sldId id="290" r:id="rId36"/>
    <p:sldId id="274" r:id="rId37"/>
    <p:sldId id="308" r:id="rId38"/>
    <p:sldId id="305" r:id="rId39"/>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103" autoAdjust="0"/>
    <p:restoredTop sz="84830" autoAdjust="0"/>
  </p:normalViewPr>
  <p:slideViewPr>
    <p:cSldViewPr>
      <p:cViewPr varScale="1">
        <p:scale>
          <a:sx n="80" d="100"/>
          <a:sy n="80" d="100"/>
        </p:scale>
        <p:origin x="48" y="58"/>
      </p:cViewPr>
      <p:guideLst>
        <p:guide pos="3840"/>
        <p:guide orient="horz" pos="2160"/>
      </p:guideLst>
    </p:cSldViewPr>
  </p:slideViewPr>
  <p:notesTextViewPr>
    <p:cViewPr>
      <p:scale>
        <a:sx n="3" d="2"/>
        <a:sy n="3" d="2"/>
      </p:scale>
      <p:origin x="0" y="0"/>
    </p:cViewPr>
  </p:notesTextViewPr>
  <p:sorterViewPr>
    <p:cViewPr>
      <p:scale>
        <a:sx n="100" d="100"/>
        <a:sy n="100" d="100"/>
      </p:scale>
      <p:origin x="0" y="0"/>
    </p:cViewPr>
  </p:sorterViewPr>
  <p:notesViewPr>
    <p:cSldViewPr showGuides="1">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4519EE-8F8B-48B1-BF14-C1D9DD0E19E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it-IT"/>
        </a:p>
      </dgm:t>
    </dgm:pt>
    <dgm:pt modelId="{D4C4D728-567F-4030-BBA3-6CEE56AE7279}">
      <dgm:prSet phldrT="[Testo]"/>
      <dgm:spPr/>
      <dgm:t>
        <a:bodyPr/>
        <a:lstStyle/>
        <a:p>
          <a:r>
            <a:rPr lang="it-IT" dirty="0">
              <a:solidFill>
                <a:schemeClr val="bg1"/>
              </a:solidFill>
            </a:rPr>
            <a:t>Macchine meccaniche</a:t>
          </a:r>
        </a:p>
      </dgm:t>
    </dgm:pt>
    <dgm:pt modelId="{0E210EAF-1398-45A0-BD69-FD82F3BA20FA}" type="parTrans" cxnId="{B01F9FD5-5F57-40D7-8D86-6134E0B958B5}">
      <dgm:prSet/>
      <dgm:spPr/>
      <dgm:t>
        <a:bodyPr/>
        <a:lstStyle/>
        <a:p>
          <a:endParaRPr lang="it-IT"/>
        </a:p>
      </dgm:t>
    </dgm:pt>
    <dgm:pt modelId="{B141E2D7-B71F-4345-90D4-FD3F242F5293}" type="sibTrans" cxnId="{B01F9FD5-5F57-40D7-8D86-6134E0B958B5}">
      <dgm:prSet/>
      <dgm:spPr/>
      <dgm:t>
        <a:bodyPr/>
        <a:lstStyle/>
        <a:p>
          <a:endParaRPr lang="it-IT"/>
        </a:p>
      </dgm:t>
    </dgm:pt>
    <dgm:pt modelId="{7D873CA8-AD5B-4F8B-ADA4-61F59A1CCF86}">
      <dgm:prSet phldrT="[Testo]" custT="1"/>
      <dgm:spPr/>
      <dgm:t>
        <a:bodyPr/>
        <a:lstStyle/>
        <a:p>
          <a:r>
            <a:rPr lang="it-IT" sz="2000" dirty="0"/>
            <a:t>Comportamento deterministico, prevedibile</a:t>
          </a:r>
        </a:p>
      </dgm:t>
    </dgm:pt>
    <dgm:pt modelId="{27E17722-E3FD-4682-A667-E17E88F80D1F}" type="parTrans" cxnId="{E891E783-2515-4F21-A4FA-AFDDBFDA15E6}">
      <dgm:prSet/>
      <dgm:spPr/>
      <dgm:t>
        <a:bodyPr/>
        <a:lstStyle/>
        <a:p>
          <a:endParaRPr lang="it-IT"/>
        </a:p>
      </dgm:t>
    </dgm:pt>
    <dgm:pt modelId="{49AF3D22-7314-4E0E-9BC8-4FC9A7B45EC0}" type="sibTrans" cxnId="{E891E783-2515-4F21-A4FA-AFDDBFDA15E6}">
      <dgm:prSet/>
      <dgm:spPr/>
      <dgm:t>
        <a:bodyPr/>
        <a:lstStyle/>
        <a:p>
          <a:endParaRPr lang="it-IT"/>
        </a:p>
      </dgm:t>
    </dgm:pt>
    <dgm:pt modelId="{29A4AC91-94E6-4FA9-B851-1E1CE68ABDF3}">
      <dgm:prSet phldrT="[Testo]"/>
      <dgm:spPr>
        <a:solidFill>
          <a:srgbClr val="FFC000"/>
        </a:solidFill>
      </dgm:spPr>
      <dgm:t>
        <a:bodyPr/>
        <a:lstStyle/>
        <a:p>
          <a:r>
            <a:rPr lang="it-IT" dirty="0">
              <a:solidFill>
                <a:schemeClr val="bg1"/>
              </a:solidFill>
            </a:rPr>
            <a:t>Macchine programmabili</a:t>
          </a:r>
        </a:p>
      </dgm:t>
    </dgm:pt>
    <dgm:pt modelId="{097C4BDA-E85D-4D2C-B755-E1AB4E796CD3}" type="parTrans" cxnId="{8D104045-60AA-41BC-BD4A-EDD3DF7F9C6A}">
      <dgm:prSet/>
      <dgm:spPr/>
      <dgm:t>
        <a:bodyPr/>
        <a:lstStyle/>
        <a:p>
          <a:endParaRPr lang="it-IT"/>
        </a:p>
      </dgm:t>
    </dgm:pt>
    <dgm:pt modelId="{4663500D-724E-4FE2-AA23-72A9E6A5C5D9}" type="sibTrans" cxnId="{8D104045-60AA-41BC-BD4A-EDD3DF7F9C6A}">
      <dgm:prSet/>
      <dgm:spPr/>
      <dgm:t>
        <a:bodyPr/>
        <a:lstStyle/>
        <a:p>
          <a:endParaRPr lang="it-IT"/>
        </a:p>
      </dgm:t>
    </dgm:pt>
    <dgm:pt modelId="{8A4A9120-D351-44CB-A4A9-63D3D9C2FCD8}">
      <dgm:prSet phldrT="[Testo]" custT="1"/>
      <dgm:spPr/>
      <dgm:t>
        <a:bodyPr/>
        <a:lstStyle/>
        <a:p>
          <a:r>
            <a:rPr lang="it-IT" sz="2000" dirty="0"/>
            <a:t>Comportamento deterministico, complesso ma prevedibile, adattivo nei limiti della conoscenza del problema</a:t>
          </a:r>
        </a:p>
      </dgm:t>
    </dgm:pt>
    <dgm:pt modelId="{5A4FD88D-01F8-48EF-88CD-52AFA02732E6}" type="parTrans" cxnId="{A1C8FC68-FA4F-4953-9A54-C1D1EAA12A93}">
      <dgm:prSet/>
      <dgm:spPr/>
      <dgm:t>
        <a:bodyPr/>
        <a:lstStyle/>
        <a:p>
          <a:endParaRPr lang="it-IT"/>
        </a:p>
      </dgm:t>
    </dgm:pt>
    <dgm:pt modelId="{1F245DAE-6704-4130-8A7B-3B5E542EC8A1}" type="sibTrans" cxnId="{A1C8FC68-FA4F-4953-9A54-C1D1EAA12A93}">
      <dgm:prSet/>
      <dgm:spPr/>
      <dgm:t>
        <a:bodyPr/>
        <a:lstStyle/>
        <a:p>
          <a:endParaRPr lang="it-IT"/>
        </a:p>
      </dgm:t>
    </dgm:pt>
    <dgm:pt modelId="{30B57927-B764-4025-85B4-74BA3214FF3E}">
      <dgm:prSet phldrT="[Testo]"/>
      <dgm:spPr>
        <a:solidFill>
          <a:schemeClr val="accent5">
            <a:lumMod val="60000"/>
            <a:lumOff val="40000"/>
          </a:schemeClr>
        </a:solidFill>
      </dgm:spPr>
      <dgm:t>
        <a:bodyPr/>
        <a:lstStyle/>
        <a:p>
          <a:r>
            <a:rPr lang="it-IT" dirty="0">
              <a:solidFill>
                <a:schemeClr val="bg1"/>
              </a:solidFill>
            </a:rPr>
            <a:t>Macchine che imparano sotto supervisione</a:t>
          </a:r>
        </a:p>
      </dgm:t>
    </dgm:pt>
    <dgm:pt modelId="{AD8EE5E2-604A-460C-9D63-55495A5CAE71}" type="parTrans" cxnId="{EDE1BD05-AB2B-4CC6-91F0-505CE12837F6}">
      <dgm:prSet/>
      <dgm:spPr/>
      <dgm:t>
        <a:bodyPr/>
        <a:lstStyle/>
        <a:p>
          <a:endParaRPr lang="it-IT"/>
        </a:p>
      </dgm:t>
    </dgm:pt>
    <dgm:pt modelId="{C5895CCC-A279-49F1-A9DD-1BC11990F7A3}" type="sibTrans" cxnId="{EDE1BD05-AB2B-4CC6-91F0-505CE12837F6}">
      <dgm:prSet/>
      <dgm:spPr/>
      <dgm:t>
        <a:bodyPr/>
        <a:lstStyle/>
        <a:p>
          <a:endParaRPr lang="it-IT"/>
        </a:p>
      </dgm:t>
    </dgm:pt>
    <dgm:pt modelId="{EE32FD65-513C-4C68-A69F-91488B6AA773}">
      <dgm:prSet phldrT="[Testo]" custT="1"/>
      <dgm:spPr/>
      <dgm:t>
        <a:bodyPr/>
        <a:lstStyle/>
        <a:p>
          <a:r>
            <a:rPr lang="it-IT" sz="2000" dirty="0"/>
            <a:t>Comportamento deterministico ma troppo complesso per essere prevedibile, adattivo.</a:t>
          </a:r>
        </a:p>
      </dgm:t>
    </dgm:pt>
    <dgm:pt modelId="{3380106F-2490-469E-995F-FD297E9F6C70}" type="parTrans" cxnId="{C02B1449-D689-4A55-9A6C-C2DC1B18868A}">
      <dgm:prSet/>
      <dgm:spPr/>
      <dgm:t>
        <a:bodyPr/>
        <a:lstStyle/>
        <a:p>
          <a:endParaRPr lang="it-IT"/>
        </a:p>
      </dgm:t>
    </dgm:pt>
    <dgm:pt modelId="{8FCE4AD3-1A1F-4F7E-8F4C-1264825C58B4}" type="sibTrans" cxnId="{C02B1449-D689-4A55-9A6C-C2DC1B18868A}">
      <dgm:prSet/>
      <dgm:spPr/>
      <dgm:t>
        <a:bodyPr/>
        <a:lstStyle/>
        <a:p>
          <a:endParaRPr lang="it-IT"/>
        </a:p>
      </dgm:t>
    </dgm:pt>
    <dgm:pt modelId="{4FF172D6-8E0B-463C-A100-44B2962B268E}" type="pres">
      <dgm:prSet presAssocID="{1B4519EE-8F8B-48B1-BF14-C1D9DD0E19E2}" presName="rootnode" presStyleCnt="0">
        <dgm:presLayoutVars>
          <dgm:chMax/>
          <dgm:chPref/>
          <dgm:dir/>
          <dgm:animLvl val="lvl"/>
        </dgm:presLayoutVars>
      </dgm:prSet>
      <dgm:spPr/>
    </dgm:pt>
    <dgm:pt modelId="{17C6CD58-C3C1-48C5-9433-7D4B6D1199C6}" type="pres">
      <dgm:prSet presAssocID="{D4C4D728-567F-4030-BBA3-6CEE56AE7279}" presName="composite" presStyleCnt="0"/>
      <dgm:spPr/>
    </dgm:pt>
    <dgm:pt modelId="{1820EE6C-71D7-4C87-9953-C23E8A49E8D7}" type="pres">
      <dgm:prSet presAssocID="{D4C4D728-567F-4030-BBA3-6CEE56AE7279}" presName="bentUpArrow1" presStyleLbl="alignImgPlace1" presStyleIdx="0" presStyleCnt="2"/>
      <dgm:spPr/>
    </dgm:pt>
    <dgm:pt modelId="{96EFF7DE-1900-4614-84EC-DB80695A2FC3}" type="pres">
      <dgm:prSet presAssocID="{D4C4D728-567F-4030-BBA3-6CEE56AE7279}" presName="ParentText" presStyleLbl="node1" presStyleIdx="0" presStyleCnt="3">
        <dgm:presLayoutVars>
          <dgm:chMax val="1"/>
          <dgm:chPref val="1"/>
          <dgm:bulletEnabled val="1"/>
        </dgm:presLayoutVars>
      </dgm:prSet>
      <dgm:spPr/>
    </dgm:pt>
    <dgm:pt modelId="{9FFFC5EC-3CA4-4541-A70F-A1401E7BA9EC}" type="pres">
      <dgm:prSet presAssocID="{D4C4D728-567F-4030-BBA3-6CEE56AE7279}" presName="ChildText" presStyleLbl="revTx" presStyleIdx="0" presStyleCnt="3" custScaleX="216512" custLinFactNeighborX="72258" custLinFactNeighborY="5">
        <dgm:presLayoutVars>
          <dgm:chMax val="0"/>
          <dgm:chPref val="0"/>
          <dgm:bulletEnabled val="1"/>
        </dgm:presLayoutVars>
      </dgm:prSet>
      <dgm:spPr/>
    </dgm:pt>
    <dgm:pt modelId="{F3A723FF-53E4-40AC-ABF7-67A7056085D0}" type="pres">
      <dgm:prSet presAssocID="{B141E2D7-B71F-4345-90D4-FD3F242F5293}" presName="sibTrans" presStyleCnt="0"/>
      <dgm:spPr/>
    </dgm:pt>
    <dgm:pt modelId="{1A474442-0EAB-49A5-9992-B12B6BB92899}" type="pres">
      <dgm:prSet presAssocID="{29A4AC91-94E6-4FA9-B851-1E1CE68ABDF3}" presName="composite" presStyleCnt="0"/>
      <dgm:spPr/>
    </dgm:pt>
    <dgm:pt modelId="{2F417699-0B26-4DDB-97EF-47FB8C2DE588}" type="pres">
      <dgm:prSet presAssocID="{29A4AC91-94E6-4FA9-B851-1E1CE68ABDF3}" presName="bentUpArrow1" presStyleLbl="alignImgPlace1" presStyleIdx="1" presStyleCnt="2"/>
      <dgm:spPr/>
    </dgm:pt>
    <dgm:pt modelId="{8023A037-C1B1-40E3-98BC-8C047E137B3D}" type="pres">
      <dgm:prSet presAssocID="{29A4AC91-94E6-4FA9-B851-1E1CE68ABDF3}" presName="ParentText" presStyleLbl="node1" presStyleIdx="1" presStyleCnt="3">
        <dgm:presLayoutVars>
          <dgm:chMax val="1"/>
          <dgm:chPref val="1"/>
          <dgm:bulletEnabled val="1"/>
        </dgm:presLayoutVars>
      </dgm:prSet>
      <dgm:spPr/>
    </dgm:pt>
    <dgm:pt modelId="{FC5C4CD7-AC36-44C1-AB77-CA74E66A21B7}" type="pres">
      <dgm:prSet presAssocID="{29A4AC91-94E6-4FA9-B851-1E1CE68ABDF3}" presName="ChildText" presStyleLbl="revTx" presStyleIdx="1" presStyleCnt="3" custScaleX="229871" custLinFactNeighborX="83920" custLinFactNeighborY="1419">
        <dgm:presLayoutVars>
          <dgm:chMax val="0"/>
          <dgm:chPref val="0"/>
          <dgm:bulletEnabled val="1"/>
        </dgm:presLayoutVars>
      </dgm:prSet>
      <dgm:spPr/>
    </dgm:pt>
    <dgm:pt modelId="{ABCCAE52-D283-417D-A7F7-EA160CE9823C}" type="pres">
      <dgm:prSet presAssocID="{4663500D-724E-4FE2-AA23-72A9E6A5C5D9}" presName="sibTrans" presStyleCnt="0"/>
      <dgm:spPr/>
    </dgm:pt>
    <dgm:pt modelId="{14E6D8B2-6036-4BF7-9E8B-504A732635E3}" type="pres">
      <dgm:prSet presAssocID="{30B57927-B764-4025-85B4-74BA3214FF3E}" presName="composite" presStyleCnt="0"/>
      <dgm:spPr/>
    </dgm:pt>
    <dgm:pt modelId="{D846397D-3427-464D-8FAF-933DD6F3D88B}" type="pres">
      <dgm:prSet presAssocID="{30B57927-B764-4025-85B4-74BA3214FF3E}" presName="ParentText" presStyleLbl="node1" presStyleIdx="2" presStyleCnt="3">
        <dgm:presLayoutVars>
          <dgm:chMax val="1"/>
          <dgm:chPref val="1"/>
          <dgm:bulletEnabled val="1"/>
        </dgm:presLayoutVars>
      </dgm:prSet>
      <dgm:spPr/>
    </dgm:pt>
    <dgm:pt modelId="{A235FC26-F6C6-4464-A1B9-313948279287}" type="pres">
      <dgm:prSet presAssocID="{30B57927-B764-4025-85B4-74BA3214FF3E}" presName="FinalChildText" presStyleLbl="revTx" presStyleIdx="2" presStyleCnt="3" custScaleX="194135" custScaleY="67601" custLinFactNeighborX="66264" custLinFactNeighborY="-2566">
        <dgm:presLayoutVars>
          <dgm:chMax val="0"/>
          <dgm:chPref val="0"/>
          <dgm:bulletEnabled val="1"/>
        </dgm:presLayoutVars>
      </dgm:prSet>
      <dgm:spPr/>
    </dgm:pt>
  </dgm:ptLst>
  <dgm:cxnLst>
    <dgm:cxn modelId="{27350F03-47EA-4C29-A16D-09272C3D255D}" type="presOf" srcId="{29A4AC91-94E6-4FA9-B851-1E1CE68ABDF3}" destId="{8023A037-C1B1-40E3-98BC-8C047E137B3D}" srcOrd="0" destOrd="0" presId="urn:microsoft.com/office/officeart/2005/8/layout/StepDownProcess"/>
    <dgm:cxn modelId="{EDE1BD05-AB2B-4CC6-91F0-505CE12837F6}" srcId="{1B4519EE-8F8B-48B1-BF14-C1D9DD0E19E2}" destId="{30B57927-B764-4025-85B4-74BA3214FF3E}" srcOrd="2" destOrd="0" parTransId="{AD8EE5E2-604A-460C-9D63-55495A5CAE71}" sibTransId="{C5895CCC-A279-49F1-A9DD-1BC11990F7A3}"/>
    <dgm:cxn modelId="{B086A21B-C941-436F-B364-58568DE6839C}" type="presOf" srcId="{7D873CA8-AD5B-4F8B-ADA4-61F59A1CCF86}" destId="{9FFFC5EC-3CA4-4541-A70F-A1401E7BA9EC}" srcOrd="0" destOrd="0" presId="urn:microsoft.com/office/officeart/2005/8/layout/StepDownProcess"/>
    <dgm:cxn modelId="{8D104045-60AA-41BC-BD4A-EDD3DF7F9C6A}" srcId="{1B4519EE-8F8B-48B1-BF14-C1D9DD0E19E2}" destId="{29A4AC91-94E6-4FA9-B851-1E1CE68ABDF3}" srcOrd="1" destOrd="0" parTransId="{097C4BDA-E85D-4D2C-B755-E1AB4E796CD3}" sibTransId="{4663500D-724E-4FE2-AA23-72A9E6A5C5D9}"/>
    <dgm:cxn modelId="{A1C8FC68-FA4F-4953-9A54-C1D1EAA12A93}" srcId="{29A4AC91-94E6-4FA9-B851-1E1CE68ABDF3}" destId="{8A4A9120-D351-44CB-A4A9-63D3D9C2FCD8}" srcOrd="0" destOrd="0" parTransId="{5A4FD88D-01F8-48EF-88CD-52AFA02732E6}" sibTransId="{1F245DAE-6704-4130-8A7B-3B5E542EC8A1}"/>
    <dgm:cxn modelId="{C02B1449-D689-4A55-9A6C-C2DC1B18868A}" srcId="{30B57927-B764-4025-85B4-74BA3214FF3E}" destId="{EE32FD65-513C-4C68-A69F-91488B6AA773}" srcOrd="0" destOrd="0" parTransId="{3380106F-2490-469E-995F-FD297E9F6C70}" sibTransId="{8FCE4AD3-1A1F-4F7E-8F4C-1264825C58B4}"/>
    <dgm:cxn modelId="{21B45C73-054A-4BFF-BA77-7975C1337026}" type="presOf" srcId="{8A4A9120-D351-44CB-A4A9-63D3D9C2FCD8}" destId="{FC5C4CD7-AC36-44C1-AB77-CA74E66A21B7}" srcOrd="0" destOrd="0" presId="urn:microsoft.com/office/officeart/2005/8/layout/StepDownProcess"/>
    <dgm:cxn modelId="{4B4CE276-2474-4D84-B979-DAF630B653D5}" type="presOf" srcId="{D4C4D728-567F-4030-BBA3-6CEE56AE7279}" destId="{96EFF7DE-1900-4614-84EC-DB80695A2FC3}" srcOrd="0" destOrd="0" presId="urn:microsoft.com/office/officeart/2005/8/layout/StepDownProcess"/>
    <dgm:cxn modelId="{1A6D2880-6444-4851-BFA6-FACCA0967171}" type="presOf" srcId="{1B4519EE-8F8B-48B1-BF14-C1D9DD0E19E2}" destId="{4FF172D6-8E0B-463C-A100-44B2962B268E}" srcOrd="0" destOrd="0" presId="urn:microsoft.com/office/officeart/2005/8/layout/StepDownProcess"/>
    <dgm:cxn modelId="{E891E783-2515-4F21-A4FA-AFDDBFDA15E6}" srcId="{D4C4D728-567F-4030-BBA3-6CEE56AE7279}" destId="{7D873CA8-AD5B-4F8B-ADA4-61F59A1CCF86}" srcOrd="0" destOrd="0" parTransId="{27E17722-E3FD-4682-A667-E17E88F80D1F}" sibTransId="{49AF3D22-7314-4E0E-9BC8-4FC9A7B45EC0}"/>
    <dgm:cxn modelId="{531C16C6-A72C-486A-9876-137983B288B1}" type="presOf" srcId="{EE32FD65-513C-4C68-A69F-91488B6AA773}" destId="{A235FC26-F6C6-4464-A1B9-313948279287}" srcOrd="0" destOrd="0" presId="urn:microsoft.com/office/officeart/2005/8/layout/StepDownProcess"/>
    <dgm:cxn modelId="{B01F9FD5-5F57-40D7-8D86-6134E0B958B5}" srcId="{1B4519EE-8F8B-48B1-BF14-C1D9DD0E19E2}" destId="{D4C4D728-567F-4030-BBA3-6CEE56AE7279}" srcOrd="0" destOrd="0" parTransId="{0E210EAF-1398-45A0-BD69-FD82F3BA20FA}" sibTransId="{B141E2D7-B71F-4345-90D4-FD3F242F5293}"/>
    <dgm:cxn modelId="{A6DAB3FC-74EA-45A2-BFEE-2A2B08467BCA}" type="presOf" srcId="{30B57927-B764-4025-85B4-74BA3214FF3E}" destId="{D846397D-3427-464D-8FAF-933DD6F3D88B}" srcOrd="0" destOrd="0" presId="urn:microsoft.com/office/officeart/2005/8/layout/StepDownProcess"/>
    <dgm:cxn modelId="{F50F1F54-E19C-4D04-ACE7-AB6C04EE15EB}" type="presParOf" srcId="{4FF172D6-8E0B-463C-A100-44B2962B268E}" destId="{17C6CD58-C3C1-48C5-9433-7D4B6D1199C6}" srcOrd="0" destOrd="0" presId="urn:microsoft.com/office/officeart/2005/8/layout/StepDownProcess"/>
    <dgm:cxn modelId="{118C9581-FCA9-4C06-8E8F-C8C7CBAFB660}" type="presParOf" srcId="{17C6CD58-C3C1-48C5-9433-7D4B6D1199C6}" destId="{1820EE6C-71D7-4C87-9953-C23E8A49E8D7}" srcOrd="0" destOrd="0" presId="urn:microsoft.com/office/officeart/2005/8/layout/StepDownProcess"/>
    <dgm:cxn modelId="{29466486-57F6-4EE0-80CA-2138D627A371}" type="presParOf" srcId="{17C6CD58-C3C1-48C5-9433-7D4B6D1199C6}" destId="{96EFF7DE-1900-4614-84EC-DB80695A2FC3}" srcOrd="1" destOrd="0" presId="urn:microsoft.com/office/officeart/2005/8/layout/StepDownProcess"/>
    <dgm:cxn modelId="{B51974AC-0F70-4CC0-83CF-CA42F66F07D7}" type="presParOf" srcId="{17C6CD58-C3C1-48C5-9433-7D4B6D1199C6}" destId="{9FFFC5EC-3CA4-4541-A70F-A1401E7BA9EC}" srcOrd="2" destOrd="0" presId="urn:microsoft.com/office/officeart/2005/8/layout/StepDownProcess"/>
    <dgm:cxn modelId="{E1F071A2-4843-4C27-AB45-B05D5FBEB8C1}" type="presParOf" srcId="{4FF172D6-8E0B-463C-A100-44B2962B268E}" destId="{F3A723FF-53E4-40AC-ABF7-67A7056085D0}" srcOrd="1" destOrd="0" presId="urn:microsoft.com/office/officeart/2005/8/layout/StepDownProcess"/>
    <dgm:cxn modelId="{3F9E1297-5E3A-4149-A3E9-F656E7420EC5}" type="presParOf" srcId="{4FF172D6-8E0B-463C-A100-44B2962B268E}" destId="{1A474442-0EAB-49A5-9992-B12B6BB92899}" srcOrd="2" destOrd="0" presId="urn:microsoft.com/office/officeart/2005/8/layout/StepDownProcess"/>
    <dgm:cxn modelId="{B0CC5CE4-84B8-47EF-9C27-A1444D56A9D0}" type="presParOf" srcId="{1A474442-0EAB-49A5-9992-B12B6BB92899}" destId="{2F417699-0B26-4DDB-97EF-47FB8C2DE588}" srcOrd="0" destOrd="0" presId="urn:microsoft.com/office/officeart/2005/8/layout/StepDownProcess"/>
    <dgm:cxn modelId="{997C2721-01E1-4AE8-9D15-FECFDFFA7D4B}" type="presParOf" srcId="{1A474442-0EAB-49A5-9992-B12B6BB92899}" destId="{8023A037-C1B1-40E3-98BC-8C047E137B3D}" srcOrd="1" destOrd="0" presId="urn:microsoft.com/office/officeart/2005/8/layout/StepDownProcess"/>
    <dgm:cxn modelId="{136731F3-63C0-415C-A01A-5CC15814056F}" type="presParOf" srcId="{1A474442-0EAB-49A5-9992-B12B6BB92899}" destId="{FC5C4CD7-AC36-44C1-AB77-CA74E66A21B7}" srcOrd="2" destOrd="0" presId="urn:microsoft.com/office/officeart/2005/8/layout/StepDownProcess"/>
    <dgm:cxn modelId="{87A2C576-15A0-47B1-B5BD-79D8F3321928}" type="presParOf" srcId="{4FF172D6-8E0B-463C-A100-44B2962B268E}" destId="{ABCCAE52-D283-417D-A7F7-EA160CE9823C}" srcOrd="3" destOrd="0" presId="urn:microsoft.com/office/officeart/2005/8/layout/StepDownProcess"/>
    <dgm:cxn modelId="{1FD7EECB-4921-447E-A97D-29A3C4C7F7F9}" type="presParOf" srcId="{4FF172D6-8E0B-463C-A100-44B2962B268E}" destId="{14E6D8B2-6036-4BF7-9E8B-504A732635E3}" srcOrd="4" destOrd="0" presId="urn:microsoft.com/office/officeart/2005/8/layout/StepDownProcess"/>
    <dgm:cxn modelId="{D1B95366-C101-404D-A2EA-EC918063A234}" type="presParOf" srcId="{14E6D8B2-6036-4BF7-9E8B-504A732635E3}" destId="{D846397D-3427-464D-8FAF-933DD6F3D88B}" srcOrd="0" destOrd="0" presId="urn:microsoft.com/office/officeart/2005/8/layout/StepDownProcess"/>
    <dgm:cxn modelId="{B5EA44FF-943D-46A1-ABBB-79441CB31E78}" type="presParOf" srcId="{14E6D8B2-6036-4BF7-9E8B-504A732635E3}" destId="{A235FC26-F6C6-4464-A1B9-313948279287}"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C7774-9DD2-4763-BE4D-C83DE147023B}" type="doc">
      <dgm:prSet loTypeId="urn:microsoft.com/office/officeart/2005/8/layout/cycle1" loCatId="cycle" qsTypeId="urn:microsoft.com/office/officeart/2005/8/quickstyle/simple2" qsCatId="simple" csTypeId="urn:microsoft.com/office/officeart/2005/8/colors/accent3_1" csCatId="accent3" phldr="1"/>
      <dgm:spPr/>
      <dgm:t>
        <a:bodyPr/>
        <a:lstStyle/>
        <a:p>
          <a:endParaRPr lang="it-IT"/>
        </a:p>
      </dgm:t>
    </dgm:pt>
    <dgm:pt modelId="{5B786D8E-E613-442C-8DE7-AE6C0EE15997}">
      <dgm:prSet phldrT="[Testo]"/>
      <dgm:spPr/>
      <dgm:t>
        <a:bodyPr/>
        <a:lstStyle/>
        <a:p>
          <a:r>
            <a:rPr lang="it-IT" dirty="0"/>
            <a:t> </a:t>
          </a:r>
        </a:p>
      </dgm:t>
    </dgm:pt>
    <dgm:pt modelId="{11C4DCBE-AED0-49C9-86A1-9CADC783A8F5}" type="parTrans" cxnId="{D00F7973-787E-4ADE-AD89-30C83E73F3AC}">
      <dgm:prSet/>
      <dgm:spPr/>
      <dgm:t>
        <a:bodyPr/>
        <a:lstStyle/>
        <a:p>
          <a:endParaRPr lang="it-IT"/>
        </a:p>
      </dgm:t>
    </dgm:pt>
    <dgm:pt modelId="{5BACB59C-8D7D-47F9-93AA-4C9977C90A35}" type="sibTrans" cxnId="{D00F7973-787E-4ADE-AD89-30C83E73F3AC}">
      <dgm:prSet/>
      <dgm:spPr>
        <a:solidFill>
          <a:srgbClr val="00B0F0"/>
        </a:solidFill>
      </dgm:spPr>
      <dgm:t>
        <a:bodyPr/>
        <a:lstStyle/>
        <a:p>
          <a:endParaRPr lang="it-IT"/>
        </a:p>
      </dgm:t>
    </dgm:pt>
    <dgm:pt modelId="{F124DED0-C50C-4162-8E68-25BC6FFA1039}">
      <dgm:prSet phldrT="[Testo]"/>
      <dgm:spPr/>
      <dgm:t>
        <a:bodyPr/>
        <a:lstStyle/>
        <a:p>
          <a:r>
            <a:rPr lang="it-IT" dirty="0"/>
            <a:t> </a:t>
          </a:r>
        </a:p>
      </dgm:t>
    </dgm:pt>
    <dgm:pt modelId="{F34ACCF0-2214-42A3-BBBB-476CBA3B294A}" type="parTrans" cxnId="{7319BDDE-A46A-4F99-99FD-A3EEAAC5B456}">
      <dgm:prSet/>
      <dgm:spPr/>
      <dgm:t>
        <a:bodyPr/>
        <a:lstStyle/>
        <a:p>
          <a:endParaRPr lang="it-IT"/>
        </a:p>
      </dgm:t>
    </dgm:pt>
    <dgm:pt modelId="{2425C825-4F7D-4BDD-8584-ED53801633F1}" type="sibTrans" cxnId="{7319BDDE-A46A-4F99-99FD-A3EEAAC5B456}">
      <dgm:prSet/>
      <dgm:spPr>
        <a:solidFill>
          <a:srgbClr val="00B0F0"/>
        </a:solidFill>
      </dgm:spPr>
      <dgm:t>
        <a:bodyPr/>
        <a:lstStyle/>
        <a:p>
          <a:endParaRPr lang="it-IT"/>
        </a:p>
      </dgm:t>
    </dgm:pt>
    <dgm:pt modelId="{FA68D8A4-4126-44D5-9111-64C1C0BD79FE}">
      <dgm:prSet phldrT="[Testo]"/>
      <dgm:spPr/>
      <dgm:t>
        <a:bodyPr/>
        <a:lstStyle/>
        <a:p>
          <a:r>
            <a:rPr lang="it-IT" dirty="0"/>
            <a:t> </a:t>
          </a:r>
        </a:p>
      </dgm:t>
    </dgm:pt>
    <dgm:pt modelId="{2A73DDC1-B4A7-4878-B4F2-72BCDC41EB89}" type="parTrans" cxnId="{8F5ABA6A-8531-4511-AF6B-BF3ACEF89B11}">
      <dgm:prSet/>
      <dgm:spPr/>
      <dgm:t>
        <a:bodyPr/>
        <a:lstStyle/>
        <a:p>
          <a:endParaRPr lang="it-IT"/>
        </a:p>
      </dgm:t>
    </dgm:pt>
    <dgm:pt modelId="{B6790968-E9CD-42C3-A420-0DAF7C640351}" type="sibTrans" cxnId="{8F5ABA6A-8531-4511-AF6B-BF3ACEF89B11}">
      <dgm:prSet/>
      <dgm:spPr>
        <a:solidFill>
          <a:srgbClr val="00B0F0"/>
        </a:solidFill>
      </dgm:spPr>
      <dgm:t>
        <a:bodyPr/>
        <a:lstStyle/>
        <a:p>
          <a:endParaRPr lang="it-IT"/>
        </a:p>
      </dgm:t>
    </dgm:pt>
    <dgm:pt modelId="{3B1B4DF7-6433-4AAE-B46C-E8D66D868FA1}">
      <dgm:prSet phldrT="[Testo]"/>
      <dgm:spPr/>
      <dgm:t>
        <a:bodyPr/>
        <a:lstStyle/>
        <a:p>
          <a:r>
            <a:rPr lang="it-IT" dirty="0"/>
            <a:t> </a:t>
          </a:r>
        </a:p>
      </dgm:t>
    </dgm:pt>
    <dgm:pt modelId="{158703E7-4CA3-4783-A091-8E283C7CFEEF}" type="parTrans" cxnId="{5DCFC503-BBAA-49A2-9A31-76C33AFA64F5}">
      <dgm:prSet/>
      <dgm:spPr/>
      <dgm:t>
        <a:bodyPr/>
        <a:lstStyle/>
        <a:p>
          <a:endParaRPr lang="it-IT"/>
        </a:p>
      </dgm:t>
    </dgm:pt>
    <dgm:pt modelId="{9E343E35-5C32-47E8-9F2E-90A0A7C2F0A0}" type="sibTrans" cxnId="{5DCFC503-BBAA-49A2-9A31-76C33AFA64F5}">
      <dgm:prSet/>
      <dgm:spPr>
        <a:solidFill>
          <a:srgbClr val="00B0F0"/>
        </a:solidFill>
      </dgm:spPr>
      <dgm:t>
        <a:bodyPr/>
        <a:lstStyle/>
        <a:p>
          <a:endParaRPr lang="it-IT"/>
        </a:p>
      </dgm:t>
    </dgm:pt>
    <dgm:pt modelId="{58E8C484-D074-442F-A926-90820DD0878F}">
      <dgm:prSet phldrT="[Testo]"/>
      <dgm:spPr/>
      <dgm:t>
        <a:bodyPr/>
        <a:lstStyle/>
        <a:p>
          <a:r>
            <a:rPr lang="it-IT" dirty="0"/>
            <a:t> </a:t>
          </a:r>
        </a:p>
      </dgm:t>
    </dgm:pt>
    <dgm:pt modelId="{F78248DF-846C-4162-898C-48F6D2290610}" type="parTrans" cxnId="{2D4D9B49-898D-434A-B20D-73BE1A3C2B86}">
      <dgm:prSet/>
      <dgm:spPr/>
      <dgm:t>
        <a:bodyPr/>
        <a:lstStyle/>
        <a:p>
          <a:endParaRPr lang="it-IT"/>
        </a:p>
      </dgm:t>
    </dgm:pt>
    <dgm:pt modelId="{1D5B89A1-F8FB-4BCE-87C0-0F66DB2235FD}" type="sibTrans" cxnId="{2D4D9B49-898D-434A-B20D-73BE1A3C2B86}">
      <dgm:prSet/>
      <dgm:spPr>
        <a:solidFill>
          <a:srgbClr val="00B0F0"/>
        </a:solidFill>
      </dgm:spPr>
      <dgm:t>
        <a:bodyPr/>
        <a:lstStyle/>
        <a:p>
          <a:endParaRPr lang="it-IT"/>
        </a:p>
      </dgm:t>
    </dgm:pt>
    <dgm:pt modelId="{DE82B342-26B1-4BA4-BE38-5EE4C4673E4A}" type="pres">
      <dgm:prSet presAssocID="{3E0C7774-9DD2-4763-BE4D-C83DE147023B}" presName="cycle" presStyleCnt="0">
        <dgm:presLayoutVars>
          <dgm:dir/>
          <dgm:resizeHandles val="exact"/>
        </dgm:presLayoutVars>
      </dgm:prSet>
      <dgm:spPr/>
    </dgm:pt>
    <dgm:pt modelId="{28FEDFA0-440B-44C1-A6BF-0933AC366DCF}" type="pres">
      <dgm:prSet presAssocID="{5B786D8E-E613-442C-8DE7-AE6C0EE15997}" presName="dummy" presStyleCnt="0"/>
      <dgm:spPr/>
    </dgm:pt>
    <dgm:pt modelId="{1EE5D0A9-594D-4A6C-A82D-4A41124EC901}" type="pres">
      <dgm:prSet presAssocID="{5B786D8E-E613-442C-8DE7-AE6C0EE15997}" presName="node" presStyleLbl="revTx" presStyleIdx="0" presStyleCnt="5">
        <dgm:presLayoutVars>
          <dgm:bulletEnabled val="1"/>
        </dgm:presLayoutVars>
      </dgm:prSet>
      <dgm:spPr/>
    </dgm:pt>
    <dgm:pt modelId="{F79B755E-7761-47B2-9CDB-92C6DC2537BB}" type="pres">
      <dgm:prSet presAssocID="{5BACB59C-8D7D-47F9-93AA-4C9977C90A35}" presName="sibTrans" presStyleLbl="node1" presStyleIdx="0" presStyleCnt="5"/>
      <dgm:spPr/>
    </dgm:pt>
    <dgm:pt modelId="{B055F468-03C0-4898-B361-5C5977D177C1}" type="pres">
      <dgm:prSet presAssocID="{F124DED0-C50C-4162-8E68-25BC6FFA1039}" presName="dummy" presStyleCnt="0"/>
      <dgm:spPr/>
    </dgm:pt>
    <dgm:pt modelId="{9F0B087A-EEE6-42A2-8546-1E6779B44077}" type="pres">
      <dgm:prSet presAssocID="{F124DED0-C50C-4162-8E68-25BC6FFA1039}" presName="node" presStyleLbl="revTx" presStyleIdx="1" presStyleCnt="5">
        <dgm:presLayoutVars>
          <dgm:bulletEnabled val="1"/>
        </dgm:presLayoutVars>
      </dgm:prSet>
      <dgm:spPr/>
    </dgm:pt>
    <dgm:pt modelId="{DFD72B7E-CBC6-4FDC-B44D-98335E9092EB}" type="pres">
      <dgm:prSet presAssocID="{2425C825-4F7D-4BDD-8584-ED53801633F1}" presName="sibTrans" presStyleLbl="node1" presStyleIdx="1" presStyleCnt="5"/>
      <dgm:spPr/>
    </dgm:pt>
    <dgm:pt modelId="{29398A5A-B5FC-4EA7-AAD3-C59829E3DFD3}" type="pres">
      <dgm:prSet presAssocID="{FA68D8A4-4126-44D5-9111-64C1C0BD79FE}" presName="dummy" presStyleCnt="0"/>
      <dgm:spPr/>
    </dgm:pt>
    <dgm:pt modelId="{26745E78-F5FA-4AEF-A21D-5EAF94E97CE5}" type="pres">
      <dgm:prSet presAssocID="{FA68D8A4-4126-44D5-9111-64C1C0BD79FE}" presName="node" presStyleLbl="revTx" presStyleIdx="2" presStyleCnt="5">
        <dgm:presLayoutVars>
          <dgm:bulletEnabled val="1"/>
        </dgm:presLayoutVars>
      </dgm:prSet>
      <dgm:spPr/>
    </dgm:pt>
    <dgm:pt modelId="{6C6D63A7-4A51-4BD4-81D0-66E7EF745644}" type="pres">
      <dgm:prSet presAssocID="{B6790968-E9CD-42C3-A420-0DAF7C640351}" presName="sibTrans" presStyleLbl="node1" presStyleIdx="2" presStyleCnt="5"/>
      <dgm:spPr/>
    </dgm:pt>
    <dgm:pt modelId="{DB1A4A8C-4C78-4DBD-8389-8DFEEEA89071}" type="pres">
      <dgm:prSet presAssocID="{3B1B4DF7-6433-4AAE-B46C-E8D66D868FA1}" presName="dummy" presStyleCnt="0"/>
      <dgm:spPr/>
    </dgm:pt>
    <dgm:pt modelId="{C99AAD4D-F286-4B01-BEB7-9027839FB6E5}" type="pres">
      <dgm:prSet presAssocID="{3B1B4DF7-6433-4AAE-B46C-E8D66D868FA1}" presName="node" presStyleLbl="revTx" presStyleIdx="3" presStyleCnt="5">
        <dgm:presLayoutVars>
          <dgm:bulletEnabled val="1"/>
        </dgm:presLayoutVars>
      </dgm:prSet>
      <dgm:spPr/>
    </dgm:pt>
    <dgm:pt modelId="{AD0995E5-32B9-48FE-9EF0-8A6845F75CDF}" type="pres">
      <dgm:prSet presAssocID="{9E343E35-5C32-47E8-9F2E-90A0A7C2F0A0}" presName="sibTrans" presStyleLbl="node1" presStyleIdx="3" presStyleCnt="5"/>
      <dgm:spPr/>
    </dgm:pt>
    <dgm:pt modelId="{2A75D664-12E8-4CDD-B9AC-5CA00426CDCD}" type="pres">
      <dgm:prSet presAssocID="{58E8C484-D074-442F-A926-90820DD0878F}" presName="dummy" presStyleCnt="0"/>
      <dgm:spPr/>
    </dgm:pt>
    <dgm:pt modelId="{FFDDA1C5-EDC0-4BF7-A031-8DF2BE0BC4B0}" type="pres">
      <dgm:prSet presAssocID="{58E8C484-D074-442F-A926-90820DD0878F}" presName="node" presStyleLbl="revTx" presStyleIdx="4" presStyleCnt="5">
        <dgm:presLayoutVars>
          <dgm:bulletEnabled val="1"/>
        </dgm:presLayoutVars>
      </dgm:prSet>
      <dgm:spPr/>
    </dgm:pt>
    <dgm:pt modelId="{D192733D-43DB-46B2-8944-12DFCF47D301}" type="pres">
      <dgm:prSet presAssocID="{1D5B89A1-F8FB-4BCE-87C0-0F66DB2235FD}" presName="sibTrans" presStyleLbl="node1" presStyleIdx="4" presStyleCnt="5"/>
      <dgm:spPr/>
    </dgm:pt>
  </dgm:ptLst>
  <dgm:cxnLst>
    <dgm:cxn modelId="{5DCFC503-BBAA-49A2-9A31-76C33AFA64F5}" srcId="{3E0C7774-9DD2-4763-BE4D-C83DE147023B}" destId="{3B1B4DF7-6433-4AAE-B46C-E8D66D868FA1}" srcOrd="3" destOrd="0" parTransId="{158703E7-4CA3-4783-A091-8E283C7CFEEF}" sibTransId="{9E343E35-5C32-47E8-9F2E-90A0A7C2F0A0}"/>
    <dgm:cxn modelId="{9394492E-B5AB-49C2-A71E-BB9394E4E18E}" type="presOf" srcId="{F124DED0-C50C-4162-8E68-25BC6FFA1039}" destId="{9F0B087A-EEE6-42A2-8546-1E6779B44077}" srcOrd="0" destOrd="0" presId="urn:microsoft.com/office/officeart/2005/8/layout/cycle1"/>
    <dgm:cxn modelId="{5CF91C5B-6BBC-4706-AE1F-404549D11A08}" type="presOf" srcId="{58E8C484-D074-442F-A926-90820DD0878F}" destId="{FFDDA1C5-EDC0-4BF7-A031-8DF2BE0BC4B0}" srcOrd="0" destOrd="0" presId="urn:microsoft.com/office/officeart/2005/8/layout/cycle1"/>
    <dgm:cxn modelId="{8BA52942-866E-40CE-9684-E99CDB219D97}" type="presOf" srcId="{3B1B4DF7-6433-4AAE-B46C-E8D66D868FA1}" destId="{C99AAD4D-F286-4B01-BEB7-9027839FB6E5}" srcOrd="0" destOrd="0" presId="urn:microsoft.com/office/officeart/2005/8/layout/cycle1"/>
    <dgm:cxn modelId="{2D4D9B49-898D-434A-B20D-73BE1A3C2B86}" srcId="{3E0C7774-9DD2-4763-BE4D-C83DE147023B}" destId="{58E8C484-D074-442F-A926-90820DD0878F}" srcOrd="4" destOrd="0" parTransId="{F78248DF-846C-4162-898C-48F6D2290610}" sibTransId="{1D5B89A1-F8FB-4BCE-87C0-0F66DB2235FD}"/>
    <dgm:cxn modelId="{8F5ABA6A-8531-4511-AF6B-BF3ACEF89B11}" srcId="{3E0C7774-9DD2-4763-BE4D-C83DE147023B}" destId="{FA68D8A4-4126-44D5-9111-64C1C0BD79FE}" srcOrd="2" destOrd="0" parTransId="{2A73DDC1-B4A7-4878-B4F2-72BCDC41EB89}" sibTransId="{B6790968-E9CD-42C3-A420-0DAF7C640351}"/>
    <dgm:cxn modelId="{D00F7973-787E-4ADE-AD89-30C83E73F3AC}" srcId="{3E0C7774-9DD2-4763-BE4D-C83DE147023B}" destId="{5B786D8E-E613-442C-8DE7-AE6C0EE15997}" srcOrd="0" destOrd="0" parTransId="{11C4DCBE-AED0-49C9-86A1-9CADC783A8F5}" sibTransId="{5BACB59C-8D7D-47F9-93AA-4C9977C90A35}"/>
    <dgm:cxn modelId="{A9C0D082-570D-48A6-95F8-644443F023DE}" type="presOf" srcId="{3E0C7774-9DD2-4763-BE4D-C83DE147023B}" destId="{DE82B342-26B1-4BA4-BE38-5EE4C4673E4A}" srcOrd="0" destOrd="0" presId="urn:microsoft.com/office/officeart/2005/8/layout/cycle1"/>
    <dgm:cxn modelId="{3C8C4886-F7B4-402D-8EC6-3C4D6FA70DFA}" type="presOf" srcId="{1D5B89A1-F8FB-4BCE-87C0-0F66DB2235FD}" destId="{D192733D-43DB-46B2-8944-12DFCF47D301}" srcOrd="0" destOrd="0" presId="urn:microsoft.com/office/officeart/2005/8/layout/cycle1"/>
    <dgm:cxn modelId="{5A68E297-60C3-42F7-AC90-F643EC367B6E}" type="presOf" srcId="{9E343E35-5C32-47E8-9F2E-90A0A7C2F0A0}" destId="{AD0995E5-32B9-48FE-9EF0-8A6845F75CDF}" srcOrd="0" destOrd="0" presId="urn:microsoft.com/office/officeart/2005/8/layout/cycle1"/>
    <dgm:cxn modelId="{318B08B2-A3DE-4A97-9E21-2474FBB22CCE}" type="presOf" srcId="{5B786D8E-E613-442C-8DE7-AE6C0EE15997}" destId="{1EE5D0A9-594D-4A6C-A82D-4A41124EC901}" srcOrd="0" destOrd="0" presId="urn:microsoft.com/office/officeart/2005/8/layout/cycle1"/>
    <dgm:cxn modelId="{59847DC3-41ED-4939-B484-C8DCD1CE9056}" type="presOf" srcId="{5BACB59C-8D7D-47F9-93AA-4C9977C90A35}" destId="{F79B755E-7761-47B2-9CDB-92C6DC2537BB}" srcOrd="0" destOrd="0" presId="urn:microsoft.com/office/officeart/2005/8/layout/cycle1"/>
    <dgm:cxn modelId="{F79711D6-5DC9-4156-86CC-1827CA597039}" type="presOf" srcId="{B6790968-E9CD-42C3-A420-0DAF7C640351}" destId="{6C6D63A7-4A51-4BD4-81D0-66E7EF745644}" srcOrd="0" destOrd="0" presId="urn:microsoft.com/office/officeart/2005/8/layout/cycle1"/>
    <dgm:cxn modelId="{32F106DB-68F9-43E4-BB50-165BD2DE7FF7}" type="presOf" srcId="{2425C825-4F7D-4BDD-8584-ED53801633F1}" destId="{DFD72B7E-CBC6-4FDC-B44D-98335E9092EB}" srcOrd="0" destOrd="0" presId="urn:microsoft.com/office/officeart/2005/8/layout/cycle1"/>
    <dgm:cxn modelId="{7319BDDE-A46A-4F99-99FD-A3EEAAC5B456}" srcId="{3E0C7774-9DD2-4763-BE4D-C83DE147023B}" destId="{F124DED0-C50C-4162-8E68-25BC6FFA1039}" srcOrd="1" destOrd="0" parTransId="{F34ACCF0-2214-42A3-BBBB-476CBA3B294A}" sibTransId="{2425C825-4F7D-4BDD-8584-ED53801633F1}"/>
    <dgm:cxn modelId="{E65CCDFB-8EA7-4F70-8AF9-392026FE4015}" type="presOf" srcId="{FA68D8A4-4126-44D5-9111-64C1C0BD79FE}" destId="{26745E78-F5FA-4AEF-A21D-5EAF94E97CE5}" srcOrd="0" destOrd="0" presId="urn:microsoft.com/office/officeart/2005/8/layout/cycle1"/>
    <dgm:cxn modelId="{36DF2868-26E4-4E6B-A85D-07737BCC3BB8}" type="presParOf" srcId="{DE82B342-26B1-4BA4-BE38-5EE4C4673E4A}" destId="{28FEDFA0-440B-44C1-A6BF-0933AC366DCF}" srcOrd="0" destOrd="0" presId="urn:microsoft.com/office/officeart/2005/8/layout/cycle1"/>
    <dgm:cxn modelId="{51EF8DB5-BCB4-4598-94D8-EF2413BA5F35}" type="presParOf" srcId="{DE82B342-26B1-4BA4-BE38-5EE4C4673E4A}" destId="{1EE5D0A9-594D-4A6C-A82D-4A41124EC901}" srcOrd="1" destOrd="0" presId="urn:microsoft.com/office/officeart/2005/8/layout/cycle1"/>
    <dgm:cxn modelId="{A76F5791-1816-458B-AB04-FF0F247F9D3F}" type="presParOf" srcId="{DE82B342-26B1-4BA4-BE38-5EE4C4673E4A}" destId="{F79B755E-7761-47B2-9CDB-92C6DC2537BB}" srcOrd="2" destOrd="0" presId="urn:microsoft.com/office/officeart/2005/8/layout/cycle1"/>
    <dgm:cxn modelId="{7E58BE58-0E3F-4767-9CBF-89F3C20361A5}" type="presParOf" srcId="{DE82B342-26B1-4BA4-BE38-5EE4C4673E4A}" destId="{B055F468-03C0-4898-B361-5C5977D177C1}" srcOrd="3" destOrd="0" presId="urn:microsoft.com/office/officeart/2005/8/layout/cycle1"/>
    <dgm:cxn modelId="{21D9D26E-6B3F-4627-9B8D-51636B9E072E}" type="presParOf" srcId="{DE82B342-26B1-4BA4-BE38-5EE4C4673E4A}" destId="{9F0B087A-EEE6-42A2-8546-1E6779B44077}" srcOrd="4" destOrd="0" presId="urn:microsoft.com/office/officeart/2005/8/layout/cycle1"/>
    <dgm:cxn modelId="{24839FAF-311D-4745-A3D5-08AF959194B7}" type="presParOf" srcId="{DE82B342-26B1-4BA4-BE38-5EE4C4673E4A}" destId="{DFD72B7E-CBC6-4FDC-B44D-98335E9092EB}" srcOrd="5" destOrd="0" presId="urn:microsoft.com/office/officeart/2005/8/layout/cycle1"/>
    <dgm:cxn modelId="{5A783013-D6DE-418A-988B-34813B87B7AA}" type="presParOf" srcId="{DE82B342-26B1-4BA4-BE38-5EE4C4673E4A}" destId="{29398A5A-B5FC-4EA7-AAD3-C59829E3DFD3}" srcOrd="6" destOrd="0" presId="urn:microsoft.com/office/officeart/2005/8/layout/cycle1"/>
    <dgm:cxn modelId="{B16EC41A-BBB0-44E7-8604-8FB24FC727AA}" type="presParOf" srcId="{DE82B342-26B1-4BA4-BE38-5EE4C4673E4A}" destId="{26745E78-F5FA-4AEF-A21D-5EAF94E97CE5}" srcOrd="7" destOrd="0" presId="urn:microsoft.com/office/officeart/2005/8/layout/cycle1"/>
    <dgm:cxn modelId="{B4E2468B-3FBA-4ACE-BE28-AD6E1CE0D584}" type="presParOf" srcId="{DE82B342-26B1-4BA4-BE38-5EE4C4673E4A}" destId="{6C6D63A7-4A51-4BD4-81D0-66E7EF745644}" srcOrd="8" destOrd="0" presId="urn:microsoft.com/office/officeart/2005/8/layout/cycle1"/>
    <dgm:cxn modelId="{9A9D5006-6BA2-4E54-80CF-7D29ADE3A58B}" type="presParOf" srcId="{DE82B342-26B1-4BA4-BE38-5EE4C4673E4A}" destId="{DB1A4A8C-4C78-4DBD-8389-8DFEEEA89071}" srcOrd="9" destOrd="0" presId="urn:microsoft.com/office/officeart/2005/8/layout/cycle1"/>
    <dgm:cxn modelId="{D79164CC-9125-4D64-A308-17F63C0848F9}" type="presParOf" srcId="{DE82B342-26B1-4BA4-BE38-5EE4C4673E4A}" destId="{C99AAD4D-F286-4B01-BEB7-9027839FB6E5}" srcOrd="10" destOrd="0" presId="urn:microsoft.com/office/officeart/2005/8/layout/cycle1"/>
    <dgm:cxn modelId="{CAD47872-2B88-4D47-A220-BEEA624C5DC6}" type="presParOf" srcId="{DE82B342-26B1-4BA4-BE38-5EE4C4673E4A}" destId="{AD0995E5-32B9-48FE-9EF0-8A6845F75CDF}" srcOrd="11" destOrd="0" presId="urn:microsoft.com/office/officeart/2005/8/layout/cycle1"/>
    <dgm:cxn modelId="{DBC6A540-183C-4311-B273-5A82A41BC72D}" type="presParOf" srcId="{DE82B342-26B1-4BA4-BE38-5EE4C4673E4A}" destId="{2A75D664-12E8-4CDD-B9AC-5CA00426CDCD}" srcOrd="12" destOrd="0" presId="urn:microsoft.com/office/officeart/2005/8/layout/cycle1"/>
    <dgm:cxn modelId="{E1819D16-F74E-4779-A2F7-BF58971908ED}" type="presParOf" srcId="{DE82B342-26B1-4BA4-BE38-5EE4C4673E4A}" destId="{FFDDA1C5-EDC0-4BF7-A031-8DF2BE0BC4B0}" srcOrd="13" destOrd="0" presId="urn:microsoft.com/office/officeart/2005/8/layout/cycle1"/>
    <dgm:cxn modelId="{63F7B183-4D51-480E-9ABC-451FB104C79E}" type="presParOf" srcId="{DE82B342-26B1-4BA4-BE38-5EE4C4673E4A}" destId="{D192733D-43DB-46B2-8944-12DFCF47D301}"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0EE6C-71D7-4C87-9953-C23E8A49E8D7}">
      <dsp:nvSpPr>
        <dsp:cNvPr id="0" name=""/>
        <dsp:cNvSpPr/>
      </dsp:nvSpPr>
      <dsp:spPr>
        <a:xfrm rot="5400000">
          <a:off x="1431454" y="1583167"/>
          <a:ext cx="1400175" cy="159404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FF7DE-1900-4614-84EC-DB80695A2FC3}">
      <dsp:nvSpPr>
        <dsp:cNvPr id="0" name=""/>
        <dsp:cNvSpPr/>
      </dsp:nvSpPr>
      <dsp:spPr>
        <a:xfrm>
          <a:off x="1060493" y="31045"/>
          <a:ext cx="2357070" cy="1649872"/>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a:solidFill>
                <a:schemeClr val="bg1"/>
              </a:solidFill>
            </a:rPr>
            <a:t>Macchine meccaniche</a:t>
          </a:r>
        </a:p>
      </dsp:txBody>
      <dsp:txXfrm>
        <a:off x="1141048" y="111600"/>
        <a:ext cx="2195960" cy="1488762"/>
      </dsp:txXfrm>
    </dsp:sp>
    <dsp:sp modelId="{9FFFC5EC-3CA4-4541-A70F-A1401E7BA9EC}">
      <dsp:nvSpPr>
        <dsp:cNvPr id="0" name=""/>
        <dsp:cNvSpPr/>
      </dsp:nvSpPr>
      <dsp:spPr>
        <a:xfrm>
          <a:off x="3657601" y="188464"/>
          <a:ext cx="3711683"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Comportamento deterministico, prevedibile</a:t>
          </a:r>
        </a:p>
      </dsp:txBody>
      <dsp:txXfrm>
        <a:off x="3657601" y="188464"/>
        <a:ext cx="3711683" cy="1333500"/>
      </dsp:txXfrm>
    </dsp:sp>
    <dsp:sp modelId="{2F417699-0B26-4DDB-97EF-47FB8C2DE588}">
      <dsp:nvSpPr>
        <dsp:cNvPr id="0" name=""/>
        <dsp:cNvSpPr/>
      </dsp:nvSpPr>
      <dsp:spPr>
        <a:xfrm rot="5400000">
          <a:off x="3865086" y="3436519"/>
          <a:ext cx="1400175" cy="159404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23A037-C1B1-40E3-98BC-8C047E137B3D}">
      <dsp:nvSpPr>
        <dsp:cNvPr id="0" name=""/>
        <dsp:cNvSpPr/>
      </dsp:nvSpPr>
      <dsp:spPr>
        <a:xfrm>
          <a:off x="3494125" y="1884397"/>
          <a:ext cx="2357070" cy="1649872"/>
        </a:xfrm>
        <a:prstGeom prst="roundRect">
          <a:avLst>
            <a:gd name="adj" fmla="val 166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a:solidFill>
                <a:schemeClr val="bg1"/>
              </a:solidFill>
            </a:rPr>
            <a:t>Macchine programmabili</a:t>
          </a:r>
        </a:p>
      </dsp:txBody>
      <dsp:txXfrm>
        <a:off x="3574680" y="1964952"/>
        <a:ext cx="2195960" cy="1488762"/>
      </dsp:txXfrm>
    </dsp:sp>
    <dsp:sp modelId="{FC5C4CD7-AC36-44C1-AB77-CA74E66A21B7}">
      <dsp:nvSpPr>
        <dsp:cNvPr id="0" name=""/>
        <dsp:cNvSpPr/>
      </dsp:nvSpPr>
      <dsp:spPr>
        <a:xfrm>
          <a:off x="6176648" y="2060672"/>
          <a:ext cx="394069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Comportamento deterministico, complesso ma prevedibile, adattivo nei limiti della conoscenza del problema</a:t>
          </a:r>
        </a:p>
      </dsp:txBody>
      <dsp:txXfrm>
        <a:off x="6176648" y="2060672"/>
        <a:ext cx="3940698" cy="1333500"/>
      </dsp:txXfrm>
    </dsp:sp>
    <dsp:sp modelId="{D846397D-3427-464D-8FAF-933DD6F3D88B}">
      <dsp:nvSpPr>
        <dsp:cNvPr id="0" name=""/>
        <dsp:cNvSpPr/>
      </dsp:nvSpPr>
      <dsp:spPr>
        <a:xfrm>
          <a:off x="5927757" y="3737748"/>
          <a:ext cx="2357070" cy="1649872"/>
        </a:xfrm>
        <a:prstGeom prst="roundRect">
          <a:avLst>
            <a:gd name="adj" fmla="val 1667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a:solidFill>
                <a:schemeClr val="bg1"/>
              </a:solidFill>
            </a:rPr>
            <a:t>Macchine che imparano sotto supervisione</a:t>
          </a:r>
        </a:p>
      </dsp:txBody>
      <dsp:txXfrm>
        <a:off x="6008312" y="3818303"/>
        <a:ext cx="2195960" cy="1488762"/>
      </dsp:txXfrm>
    </dsp:sp>
    <dsp:sp modelId="{A235FC26-F6C6-4464-A1B9-313948279287}">
      <dsp:nvSpPr>
        <dsp:cNvPr id="0" name=""/>
        <dsp:cNvSpPr/>
      </dsp:nvSpPr>
      <dsp:spPr>
        <a:xfrm>
          <a:off x="8538439" y="4076904"/>
          <a:ext cx="3328072" cy="901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Comportamento deterministico ma troppo complesso per essere prevedibile, adattivo.</a:t>
          </a:r>
        </a:p>
      </dsp:txBody>
      <dsp:txXfrm>
        <a:off x="8538439" y="4076904"/>
        <a:ext cx="3328072" cy="9014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5D0A9-594D-4A6C-A82D-4A41124EC901}">
      <dsp:nvSpPr>
        <dsp:cNvPr id="0" name=""/>
        <dsp:cNvSpPr/>
      </dsp:nvSpPr>
      <dsp:spPr>
        <a:xfrm>
          <a:off x="3091727" y="25571"/>
          <a:ext cx="858460" cy="85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it-IT" sz="5200" kern="1200" dirty="0"/>
            <a:t> </a:t>
          </a:r>
        </a:p>
      </dsp:txBody>
      <dsp:txXfrm>
        <a:off x="3091727" y="25571"/>
        <a:ext cx="858460" cy="858460"/>
      </dsp:txXfrm>
    </dsp:sp>
    <dsp:sp modelId="{F79B755E-7761-47B2-9CDB-92C6DC2537BB}">
      <dsp:nvSpPr>
        <dsp:cNvPr id="0" name=""/>
        <dsp:cNvSpPr/>
      </dsp:nvSpPr>
      <dsp:spPr>
        <a:xfrm>
          <a:off x="1068122" y="232"/>
          <a:ext cx="3223899" cy="3223899"/>
        </a:xfrm>
        <a:prstGeom prst="circularArrow">
          <a:avLst>
            <a:gd name="adj1" fmla="val 5192"/>
            <a:gd name="adj2" fmla="val 335353"/>
            <a:gd name="adj3" fmla="val 21295525"/>
            <a:gd name="adj4" fmla="val 19764238"/>
            <a:gd name="adj5" fmla="val 6058"/>
          </a:avLst>
        </a:prstGeom>
        <a:solidFill>
          <a:srgbClr val="00B0F0"/>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F0B087A-EEE6-42A2-8546-1E6779B44077}">
      <dsp:nvSpPr>
        <dsp:cNvPr id="0" name=""/>
        <dsp:cNvSpPr/>
      </dsp:nvSpPr>
      <dsp:spPr>
        <a:xfrm>
          <a:off x="3611422" y="1625031"/>
          <a:ext cx="858460" cy="85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it-IT" sz="5200" kern="1200" dirty="0"/>
            <a:t> </a:t>
          </a:r>
        </a:p>
      </dsp:txBody>
      <dsp:txXfrm>
        <a:off x="3611422" y="1625031"/>
        <a:ext cx="858460" cy="858460"/>
      </dsp:txXfrm>
    </dsp:sp>
    <dsp:sp modelId="{DFD72B7E-CBC6-4FDC-B44D-98335E9092EB}">
      <dsp:nvSpPr>
        <dsp:cNvPr id="0" name=""/>
        <dsp:cNvSpPr/>
      </dsp:nvSpPr>
      <dsp:spPr>
        <a:xfrm>
          <a:off x="1068122" y="232"/>
          <a:ext cx="3223899" cy="3223899"/>
        </a:xfrm>
        <a:prstGeom prst="circularArrow">
          <a:avLst>
            <a:gd name="adj1" fmla="val 5192"/>
            <a:gd name="adj2" fmla="val 335353"/>
            <a:gd name="adj3" fmla="val 4017064"/>
            <a:gd name="adj4" fmla="val 2251260"/>
            <a:gd name="adj5" fmla="val 6058"/>
          </a:avLst>
        </a:prstGeom>
        <a:solidFill>
          <a:srgbClr val="00B0F0"/>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6745E78-F5FA-4AEF-A21D-5EAF94E97CE5}">
      <dsp:nvSpPr>
        <dsp:cNvPr id="0" name=""/>
        <dsp:cNvSpPr/>
      </dsp:nvSpPr>
      <dsp:spPr>
        <a:xfrm>
          <a:off x="2250841" y="2613551"/>
          <a:ext cx="858460" cy="85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it-IT" sz="5200" kern="1200" dirty="0"/>
            <a:t> </a:t>
          </a:r>
        </a:p>
      </dsp:txBody>
      <dsp:txXfrm>
        <a:off x="2250841" y="2613551"/>
        <a:ext cx="858460" cy="858460"/>
      </dsp:txXfrm>
    </dsp:sp>
    <dsp:sp modelId="{6C6D63A7-4A51-4BD4-81D0-66E7EF745644}">
      <dsp:nvSpPr>
        <dsp:cNvPr id="0" name=""/>
        <dsp:cNvSpPr/>
      </dsp:nvSpPr>
      <dsp:spPr>
        <a:xfrm>
          <a:off x="1068122" y="232"/>
          <a:ext cx="3223899" cy="3223899"/>
        </a:xfrm>
        <a:prstGeom prst="circularArrow">
          <a:avLst>
            <a:gd name="adj1" fmla="val 5192"/>
            <a:gd name="adj2" fmla="val 335353"/>
            <a:gd name="adj3" fmla="val 8213387"/>
            <a:gd name="adj4" fmla="val 6447583"/>
            <a:gd name="adj5" fmla="val 6058"/>
          </a:avLst>
        </a:prstGeom>
        <a:solidFill>
          <a:srgbClr val="00B0F0"/>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99AAD4D-F286-4B01-BEB7-9027839FB6E5}">
      <dsp:nvSpPr>
        <dsp:cNvPr id="0" name=""/>
        <dsp:cNvSpPr/>
      </dsp:nvSpPr>
      <dsp:spPr>
        <a:xfrm>
          <a:off x="890260" y="1625031"/>
          <a:ext cx="858460" cy="85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it-IT" sz="5200" kern="1200" dirty="0"/>
            <a:t> </a:t>
          </a:r>
        </a:p>
      </dsp:txBody>
      <dsp:txXfrm>
        <a:off x="890260" y="1625031"/>
        <a:ext cx="858460" cy="858460"/>
      </dsp:txXfrm>
    </dsp:sp>
    <dsp:sp modelId="{AD0995E5-32B9-48FE-9EF0-8A6845F75CDF}">
      <dsp:nvSpPr>
        <dsp:cNvPr id="0" name=""/>
        <dsp:cNvSpPr/>
      </dsp:nvSpPr>
      <dsp:spPr>
        <a:xfrm>
          <a:off x="1068122" y="232"/>
          <a:ext cx="3223899" cy="3223899"/>
        </a:xfrm>
        <a:prstGeom prst="circularArrow">
          <a:avLst>
            <a:gd name="adj1" fmla="val 5192"/>
            <a:gd name="adj2" fmla="val 335353"/>
            <a:gd name="adj3" fmla="val 12300409"/>
            <a:gd name="adj4" fmla="val 10769122"/>
            <a:gd name="adj5" fmla="val 6058"/>
          </a:avLst>
        </a:prstGeom>
        <a:solidFill>
          <a:srgbClr val="00B0F0"/>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FDDA1C5-EDC0-4BF7-A031-8DF2BE0BC4B0}">
      <dsp:nvSpPr>
        <dsp:cNvPr id="0" name=""/>
        <dsp:cNvSpPr/>
      </dsp:nvSpPr>
      <dsp:spPr>
        <a:xfrm>
          <a:off x="1409956" y="25571"/>
          <a:ext cx="858460" cy="85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it-IT" sz="5200" kern="1200" dirty="0"/>
            <a:t> </a:t>
          </a:r>
        </a:p>
      </dsp:txBody>
      <dsp:txXfrm>
        <a:off x="1409956" y="25571"/>
        <a:ext cx="858460" cy="858460"/>
      </dsp:txXfrm>
    </dsp:sp>
    <dsp:sp modelId="{D192733D-43DB-46B2-8944-12DFCF47D301}">
      <dsp:nvSpPr>
        <dsp:cNvPr id="0" name=""/>
        <dsp:cNvSpPr/>
      </dsp:nvSpPr>
      <dsp:spPr>
        <a:xfrm>
          <a:off x="1068122" y="232"/>
          <a:ext cx="3223899" cy="3223899"/>
        </a:xfrm>
        <a:prstGeom prst="circularArrow">
          <a:avLst>
            <a:gd name="adj1" fmla="val 5192"/>
            <a:gd name="adj2" fmla="val 335353"/>
            <a:gd name="adj3" fmla="val 16868046"/>
            <a:gd name="adj4" fmla="val 15196602"/>
            <a:gd name="adj5" fmla="val 6058"/>
          </a:avLst>
        </a:prstGeom>
        <a:solidFill>
          <a:srgbClr val="00B0F0"/>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it-IT" dirty="0"/>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D50F3B11-940E-47CE-B693-CE7D23FE028D}" type="datetime1">
              <a:rPr lang="it-IT" smtClean="0"/>
              <a:t>06/03/2024</a:t>
            </a:fld>
            <a:endParaRPr lang="it-IT"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it-IT" dirty="0"/>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45ACAF8E-318A-4EFE-8633-D9E72ABCE0ED}" type="slidenum">
              <a:rPr lang="it-IT" smtClean="0"/>
              <a:pPr algn="r" rtl="0"/>
              <a:t>‹N›</a:t>
            </a:fld>
            <a:endParaRPr lang="it-IT" dirty="0"/>
          </a:p>
        </p:txBody>
      </p:sp>
    </p:spTree>
    <p:extLst>
      <p:ext uri="{BB962C8B-B14F-4D97-AF65-F5344CB8AC3E}">
        <p14:creationId xmlns:p14="http://schemas.microsoft.com/office/powerpoint/2010/main" val="240655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A4BF746C-B2A6-4B2E-9724-880F3AE30A67}" type="datetime1">
              <a:rPr lang="it-IT" smtClean="0"/>
              <a:pPr/>
              <a:t>06/03/2024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5EE2CF44-2B13-41B4-A334-1CDF534EEBBF}" type="slidenum">
              <a:rPr lang="it-IT" smtClean="0"/>
              <a:pPr/>
              <a:t>‹N›</a:t>
            </a:fld>
            <a:endParaRPr lang="it-IT" dirty="0"/>
          </a:p>
        </p:txBody>
      </p:sp>
    </p:spTree>
    <p:extLst>
      <p:ext uri="{BB962C8B-B14F-4D97-AF65-F5344CB8AC3E}">
        <p14:creationId xmlns:p14="http://schemas.microsoft.com/office/powerpoint/2010/main" val="44538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EE2CF44-2B13-41B4-A334-1CDF534EEBBF}" type="slidenum">
              <a:rPr lang="it-IT" smtClean="0"/>
              <a:pPr/>
              <a:t>1</a:t>
            </a:fld>
            <a:endParaRPr lang="it-IT" dirty="0"/>
          </a:p>
        </p:txBody>
      </p:sp>
    </p:spTree>
    <p:extLst>
      <p:ext uri="{BB962C8B-B14F-4D97-AF65-F5344CB8AC3E}">
        <p14:creationId xmlns:p14="http://schemas.microsoft.com/office/powerpoint/2010/main" val="1539403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endParaRPr lang="it-IT" dirty="0"/>
          </a:p>
          <a:p>
            <a:endParaRPr lang="it-IT" dirty="0"/>
          </a:p>
        </p:txBody>
      </p:sp>
      <p:sp>
        <p:nvSpPr>
          <p:cNvPr id="4" name="Segnaposto numero diapositiva 3"/>
          <p:cNvSpPr>
            <a:spLocks noGrp="1"/>
          </p:cNvSpPr>
          <p:nvPr>
            <p:ph type="sldNum" sz="quarter" idx="5"/>
          </p:nvPr>
        </p:nvSpPr>
        <p:spPr/>
        <p:txBody>
          <a:bodyPr/>
          <a:lstStyle/>
          <a:p>
            <a:fld id="{5EE2CF44-2B13-41B4-A334-1CDF534EEBBF}" type="slidenum">
              <a:rPr lang="it-IT" smtClean="0"/>
              <a:pPr/>
              <a:t>2</a:t>
            </a:fld>
            <a:endParaRPr lang="it-IT" dirty="0"/>
          </a:p>
        </p:txBody>
      </p:sp>
    </p:spTree>
    <p:extLst>
      <p:ext uri="{BB962C8B-B14F-4D97-AF65-F5344CB8AC3E}">
        <p14:creationId xmlns:p14="http://schemas.microsoft.com/office/powerpoint/2010/main" val="327463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endParaRPr lang="it-IT" dirty="0"/>
          </a:p>
          <a:p>
            <a:endParaRPr lang="it-IT" dirty="0"/>
          </a:p>
        </p:txBody>
      </p:sp>
      <p:sp>
        <p:nvSpPr>
          <p:cNvPr id="4" name="Segnaposto numero diapositiva 3"/>
          <p:cNvSpPr>
            <a:spLocks noGrp="1"/>
          </p:cNvSpPr>
          <p:nvPr>
            <p:ph type="sldNum" sz="quarter" idx="5"/>
          </p:nvPr>
        </p:nvSpPr>
        <p:spPr/>
        <p:txBody>
          <a:bodyPr/>
          <a:lstStyle/>
          <a:p>
            <a:fld id="{5EE2CF44-2B13-41B4-A334-1CDF534EEBBF}" type="slidenum">
              <a:rPr lang="it-IT" smtClean="0"/>
              <a:pPr/>
              <a:t>3</a:t>
            </a:fld>
            <a:endParaRPr lang="it-IT" dirty="0"/>
          </a:p>
        </p:txBody>
      </p:sp>
    </p:spTree>
    <p:extLst>
      <p:ext uri="{BB962C8B-B14F-4D97-AF65-F5344CB8AC3E}">
        <p14:creationId xmlns:p14="http://schemas.microsoft.com/office/powerpoint/2010/main" val="2394314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endParaRPr lang="it-IT" dirty="0"/>
          </a:p>
          <a:p>
            <a:endParaRPr lang="it-IT" dirty="0"/>
          </a:p>
        </p:txBody>
      </p:sp>
      <p:sp>
        <p:nvSpPr>
          <p:cNvPr id="4" name="Segnaposto numero diapositiva 3"/>
          <p:cNvSpPr>
            <a:spLocks noGrp="1"/>
          </p:cNvSpPr>
          <p:nvPr>
            <p:ph type="sldNum" sz="quarter" idx="5"/>
          </p:nvPr>
        </p:nvSpPr>
        <p:spPr/>
        <p:txBody>
          <a:bodyPr/>
          <a:lstStyle/>
          <a:p>
            <a:fld id="{5EE2CF44-2B13-41B4-A334-1CDF534EEBBF}" type="slidenum">
              <a:rPr lang="it-IT" smtClean="0"/>
              <a:pPr/>
              <a:t>4</a:t>
            </a:fld>
            <a:endParaRPr lang="it-IT" dirty="0"/>
          </a:p>
        </p:txBody>
      </p:sp>
    </p:spTree>
    <p:extLst>
      <p:ext uri="{BB962C8B-B14F-4D97-AF65-F5344CB8AC3E}">
        <p14:creationId xmlns:p14="http://schemas.microsoft.com/office/powerpoint/2010/main" val="869638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Rettangolo 7"/>
          <p:cNvSpPr/>
          <p:nvPr userDrawn="1"/>
        </p:nvSpPr>
        <p:spPr bwMode="gray">
          <a:xfrm>
            <a:off x="0" y="2825016"/>
            <a:ext cx="12188952" cy="3180930"/>
          </a:xfrm>
          <a:prstGeom prst="rect">
            <a:avLst/>
          </a:prstGeom>
          <a:solidFill>
            <a:schemeClr val="bg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7" name="Rettangolo 6"/>
          <p:cNvSpPr/>
          <p:nvPr userDrawn="1"/>
        </p:nvSpPr>
        <p:spPr bwMode="black">
          <a:xfrm>
            <a:off x="0" y="3075709"/>
            <a:ext cx="12188952" cy="263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ctrTitle"/>
          </p:nvPr>
        </p:nvSpPr>
        <p:spPr bwMode="white">
          <a:xfrm>
            <a:off x="1066800" y="3165763"/>
            <a:ext cx="10058400" cy="1711037"/>
          </a:xfrm>
        </p:spPr>
        <p:txBody>
          <a:bodyPr rtlCol="0" anchor="b">
            <a:normAutofit/>
          </a:bodyPr>
          <a:lstStyle>
            <a:lvl1pPr algn="l" rtl="0">
              <a:lnSpc>
                <a:spcPct val="80000"/>
              </a:lnSpc>
              <a:defRPr sz="5400">
                <a:solidFill>
                  <a:schemeClr val="tx1"/>
                </a:solidFill>
              </a:defRPr>
            </a:lvl1pPr>
          </a:lstStyle>
          <a:p>
            <a:pPr rtl="0"/>
            <a:r>
              <a:rPr lang="it-IT" noProof="0"/>
              <a:t>Fare clic per modificare lo stile del titolo dello schema</a:t>
            </a:r>
            <a:endParaRPr lang="it-IT" noProof="0" dirty="0"/>
          </a:p>
        </p:txBody>
      </p:sp>
      <p:sp>
        <p:nvSpPr>
          <p:cNvPr id="3" name="Sottotitolo 2"/>
          <p:cNvSpPr>
            <a:spLocks noGrp="1"/>
          </p:cNvSpPr>
          <p:nvPr>
            <p:ph type="subTitle" idx="1"/>
          </p:nvPr>
        </p:nvSpPr>
        <p:spPr bwMode="white">
          <a:xfrm>
            <a:off x="1066800" y="4953000"/>
            <a:ext cx="10058400" cy="685800"/>
          </a:xfrm>
        </p:spPr>
        <p:txBody>
          <a:bodyPr rtlCol="0">
            <a:normAutofit/>
          </a:bodyPr>
          <a:lstStyle>
            <a:lvl1pPr marL="0" indent="0" algn="l" rtl="0">
              <a:spcBef>
                <a:spcPts val="0"/>
              </a:spcBef>
              <a:buNone/>
              <a:defRPr sz="2000">
                <a:solidFill>
                  <a:schemeClr val="accent1"/>
                </a:solidFill>
                <a:latin typeface="+mj-lt"/>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it-IT" noProof="0"/>
              <a:t>Fare clic per modificare lo stile del sottotitolo dello schema</a:t>
            </a:r>
            <a:endParaRPr lang="it-IT" noProof="0" dirty="0"/>
          </a:p>
        </p:txBody>
      </p:sp>
    </p:spTree>
    <p:extLst>
      <p:ext uri="{BB962C8B-B14F-4D97-AF65-F5344CB8AC3E}">
        <p14:creationId xmlns:p14="http://schemas.microsoft.com/office/powerpoint/2010/main" val="79886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hasCustomPrompt="1"/>
          </p:nvPr>
        </p:nvSpPr>
        <p:spPr/>
        <p:txBody>
          <a:bodyPr vert="eaVert"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C7734052-D933-4BCC-B6A5-48EFD76F7754}" type="datetime1">
              <a:rPr lang="it-IT" smtClean="0"/>
              <a:pPr/>
              <a:t>06/03/2024</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247715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457199"/>
            <a:ext cx="1943100" cy="5638801"/>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hasCustomPrompt="1"/>
          </p:nvPr>
        </p:nvSpPr>
        <p:spPr>
          <a:xfrm>
            <a:off x="1524000" y="457199"/>
            <a:ext cx="7048500" cy="5638801"/>
          </a:xfrm>
        </p:spPr>
        <p:txBody>
          <a:bodyPr vert="eaVert"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F6CDBF89-191F-4BB6-A0A5-AE82CFBD06FA}" type="datetime1">
              <a:rPr lang="it-IT" smtClean="0"/>
              <a:pPr/>
              <a:t>06/03/2024</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252463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hasCustomPrompt="1"/>
          </p:nvPr>
        </p:nvSpPr>
        <p:spPr/>
        <p:txBody>
          <a:bodyPr rtlCol="0"/>
          <a:lstStyle>
            <a:lvl5pPr algn="l" rtl="0">
              <a:defRPr/>
            </a:lvl5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68AB5625-64B4-460E-A6D9-369CE1012A9B}" type="datetime1">
              <a:rPr lang="it-IT" noProof="0" smtClean="0"/>
              <a:pPr/>
              <a:t>06/03/2024</a:t>
            </a:fld>
            <a:endParaRPr lang="it-IT" noProof="0"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311244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524000" y="1828800"/>
            <a:ext cx="9144000" cy="2743200"/>
          </a:xfrm>
        </p:spPr>
        <p:txBody>
          <a:bodyPr rtlCol="0" anchor="b">
            <a:normAutofit/>
          </a:bodyPr>
          <a:lstStyle>
            <a:lvl1pPr algn="l" rtl="0">
              <a:defRPr sz="5400">
                <a:solidFill>
                  <a:schemeClr val="tx1"/>
                </a:solidFill>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hasCustomPrompt="1"/>
          </p:nvPr>
        </p:nvSpPr>
        <p:spPr>
          <a:xfrm>
            <a:off x="1524000" y="4589463"/>
            <a:ext cx="9144000" cy="1506537"/>
          </a:xfrm>
        </p:spPr>
        <p:txBody>
          <a:bodyPr rtlCol="0">
            <a:normAutofit/>
          </a:bodyPr>
          <a:lstStyle>
            <a:lvl1pPr marL="0" indent="0" algn="l" rtl="0">
              <a:spcBef>
                <a:spcPts val="0"/>
              </a:spcBef>
              <a:buNone/>
              <a:defRPr sz="2000">
                <a:solidFill>
                  <a:schemeClr val="accent1"/>
                </a:solidFill>
                <a:latin typeface="+mj-lt"/>
              </a:defRPr>
            </a:lvl1pPr>
            <a:lvl2pPr marL="457200" indent="0" algn="l" rtl="0">
              <a:buNone/>
              <a:defRPr sz="2000"/>
            </a:lvl2pPr>
            <a:lvl3pPr marL="914400" indent="0" algn="l" rtl="0">
              <a:buNone/>
              <a:defRPr sz="1800"/>
            </a:lvl3pPr>
            <a:lvl4pPr marL="1371600" indent="0" algn="l" rtl="0">
              <a:buNone/>
              <a:defRPr sz="1600"/>
            </a:lvl4pPr>
            <a:lvl5pPr marL="1828800" indent="0" algn="l" rtl="0">
              <a:buNone/>
              <a:defRPr sz="1600"/>
            </a:lvl5pPr>
            <a:lvl6pPr marL="2286000" indent="0" algn="l" rtl="0">
              <a:buNone/>
              <a:defRPr sz="1600"/>
            </a:lvl6pPr>
            <a:lvl7pPr marL="2743200" indent="0" algn="l" rtl="0">
              <a:buNone/>
              <a:defRPr sz="1600"/>
            </a:lvl7pPr>
            <a:lvl8pPr marL="3200400" indent="0" algn="l" rtl="0">
              <a:buNone/>
              <a:defRPr sz="1600"/>
            </a:lvl8pPr>
            <a:lvl9pPr marL="3657600" indent="0" algn="l" rtl="0">
              <a:buNone/>
              <a:defRPr sz="1600"/>
            </a:lvl9pPr>
          </a:lstStyle>
          <a:p>
            <a:pPr lvl="0"/>
            <a:r>
              <a:rPr lang="it-IT" dirty="0"/>
              <a:t>Fare clic per modificare stili del testo dello schema</a:t>
            </a:r>
          </a:p>
        </p:txBody>
      </p:sp>
    </p:spTree>
    <p:extLst>
      <p:ext uri="{BB962C8B-B14F-4D97-AF65-F5344CB8AC3E}">
        <p14:creationId xmlns:p14="http://schemas.microsoft.com/office/powerpoint/2010/main" val="350677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hasCustomPrompt="1"/>
          </p:nvPr>
        </p:nvSpPr>
        <p:spPr>
          <a:xfrm>
            <a:off x="1524000" y="1825625"/>
            <a:ext cx="4343400" cy="4270375"/>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contenuto 3"/>
          <p:cNvSpPr>
            <a:spLocks noGrp="1"/>
          </p:cNvSpPr>
          <p:nvPr>
            <p:ph sz="half" idx="2" hasCustomPrompt="1"/>
          </p:nvPr>
        </p:nvSpPr>
        <p:spPr>
          <a:xfrm>
            <a:off x="6324600" y="1825625"/>
            <a:ext cx="4343400" cy="4270375"/>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data 4"/>
          <p:cNvSpPr>
            <a:spLocks noGrp="1"/>
          </p:cNvSpPr>
          <p:nvPr>
            <p:ph type="dt" sz="half" idx="10"/>
          </p:nvPr>
        </p:nvSpPr>
        <p:spPr/>
        <p:txBody>
          <a:bodyPr rtlCol="0"/>
          <a:lstStyle>
            <a:lvl1pPr>
              <a:defRPr/>
            </a:lvl1pPr>
          </a:lstStyle>
          <a:p>
            <a:fld id="{AE3FD152-3CF4-4A12-82AF-D5B89DAE18A5}" type="datetime1">
              <a:rPr lang="it-IT" smtClean="0"/>
              <a:pPr/>
              <a:t>06/03/2024</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404456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hasCustomPrompt="1"/>
          </p:nvPr>
        </p:nvSpPr>
        <p:spPr>
          <a:xfrm>
            <a:off x="1527048" y="1828800"/>
            <a:ext cx="4343400" cy="685800"/>
          </a:xfrm>
        </p:spPr>
        <p:txBody>
          <a:bodyPr rtlCol="0" anchor="ctr">
            <a:normAutofit/>
          </a:bodyPr>
          <a:lstStyle>
            <a:lvl1pPr marL="0" indent="0" algn="l" rtl="0">
              <a:spcBef>
                <a:spcPts val="0"/>
              </a:spcBef>
              <a:buNone/>
              <a:defRPr sz="2200" b="0">
                <a:solidFill>
                  <a:schemeClr val="tx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it-IT" dirty="0"/>
              <a:t>Fare clic per modificare stili del testo dello schema</a:t>
            </a:r>
          </a:p>
        </p:txBody>
      </p:sp>
      <p:sp>
        <p:nvSpPr>
          <p:cNvPr id="4" name="Segnaposto contenuto 3"/>
          <p:cNvSpPr>
            <a:spLocks noGrp="1"/>
          </p:cNvSpPr>
          <p:nvPr>
            <p:ph sz="half" idx="2" hasCustomPrompt="1"/>
          </p:nvPr>
        </p:nvSpPr>
        <p:spPr>
          <a:xfrm>
            <a:off x="1527048" y="2514600"/>
            <a:ext cx="4343400" cy="3581401"/>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testo 4"/>
          <p:cNvSpPr>
            <a:spLocks noGrp="1"/>
          </p:cNvSpPr>
          <p:nvPr>
            <p:ph type="body" sz="quarter" idx="3" hasCustomPrompt="1"/>
          </p:nvPr>
        </p:nvSpPr>
        <p:spPr>
          <a:xfrm>
            <a:off x="6327648" y="1828800"/>
            <a:ext cx="4343400" cy="685800"/>
          </a:xfrm>
        </p:spPr>
        <p:txBody>
          <a:bodyPr rtlCol="0" anchor="ctr">
            <a:normAutofit/>
          </a:bodyPr>
          <a:lstStyle>
            <a:lvl1pPr marL="0" indent="0" algn="l" rtl="0">
              <a:spcBef>
                <a:spcPts val="0"/>
              </a:spcBef>
              <a:buNone/>
              <a:defRPr sz="2200" b="0">
                <a:solidFill>
                  <a:schemeClr val="tx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it-IT" dirty="0"/>
              <a:t>Fare clic per modificare stili del testo dello schema</a:t>
            </a:r>
          </a:p>
        </p:txBody>
      </p:sp>
      <p:sp>
        <p:nvSpPr>
          <p:cNvPr id="6" name="Segnaposto contenuto 5"/>
          <p:cNvSpPr>
            <a:spLocks noGrp="1"/>
          </p:cNvSpPr>
          <p:nvPr>
            <p:ph sz="quarter" idx="4" hasCustomPrompt="1"/>
          </p:nvPr>
        </p:nvSpPr>
        <p:spPr>
          <a:xfrm>
            <a:off x="6327648" y="2514600"/>
            <a:ext cx="4343400" cy="3581401"/>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7" name="Segnaposto data 6"/>
          <p:cNvSpPr>
            <a:spLocks noGrp="1"/>
          </p:cNvSpPr>
          <p:nvPr>
            <p:ph type="dt" sz="half" idx="10"/>
          </p:nvPr>
        </p:nvSpPr>
        <p:spPr/>
        <p:txBody>
          <a:bodyPr rtlCol="0"/>
          <a:lstStyle/>
          <a:p>
            <a:r>
              <a:rPr lang="it-IT" dirty="0"/>
              <a:t>​</a:t>
            </a:r>
            <a:fld id="{B973B550-EAE9-42BF-A7DE-AB698B003719}" type="datetime1">
              <a:rPr lang="it-IT" smtClean="0"/>
              <a:pPr/>
              <a:t>06/03/2024</a:t>
            </a:fld>
            <a:r>
              <a:rPr lang="it-IT" dirty="0"/>
              <a:t>​</a:t>
            </a:r>
          </a:p>
        </p:txBody>
      </p:sp>
      <p:sp>
        <p:nvSpPr>
          <p:cNvPr id="8" name="Segnaposto piè di pagina 7"/>
          <p:cNvSpPr>
            <a:spLocks noGrp="1"/>
          </p:cNvSpPr>
          <p:nvPr>
            <p:ph type="ftr" sz="quarter" idx="11"/>
          </p:nvPr>
        </p:nvSpPr>
        <p:spPr/>
        <p:txBody>
          <a:bodyPr rtlCol="0"/>
          <a:lstStyle/>
          <a:p>
            <a:pPr rtl="0"/>
            <a:endParaRPr lang="it-IT" noProof="0" dirty="0"/>
          </a:p>
        </p:txBody>
      </p:sp>
      <p:sp>
        <p:nvSpPr>
          <p:cNvPr id="9" name="Segnaposto numero diapositiva 8"/>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339790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data 2"/>
          <p:cNvSpPr>
            <a:spLocks noGrp="1"/>
          </p:cNvSpPr>
          <p:nvPr>
            <p:ph type="dt" sz="half" idx="10"/>
          </p:nvPr>
        </p:nvSpPr>
        <p:spPr/>
        <p:txBody>
          <a:bodyPr rtlCol="0"/>
          <a:lstStyle>
            <a:lvl1pPr>
              <a:defRPr/>
            </a:lvl1pPr>
          </a:lstStyle>
          <a:p>
            <a:fld id="{45DBFB90-286B-4CDB-A537-E7766944BBAA}" type="datetime1">
              <a:rPr lang="it-IT" smtClean="0"/>
              <a:pPr/>
              <a:t>06/03/2024</a:t>
            </a:fld>
            <a:endParaRPr lang="it-IT" dirty="0"/>
          </a:p>
        </p:txBody>
      </p:sp>
      <p:sp>
        <p:nvSpPr>
          <p:cNvPr id="4" name="Segnaposto piè di pagina 3"/>
          <p:cNvSpPr>
            <a:spLocks noGrp="1"/>
          </p:cNvSpPr>
          <p:nvPr>
            <p:ph type="ftr" sz="quarter" idx="11"/>
          </p:nvPr>
        </p:nvSpPr>
        <p:spPr/>
        <p:txBody>
          <a:bodyPr rtlCol="0"/>
          <a:lstStyle/>
          <a:p>
            <a:pPr rtl="0"/>
            <a:endParaRPr lang="it-IT" noProof="0" dirty="0"/>
          </a:p>
        </p:txBody>
      </p:sp>
      <p:sp>
        <p:nvSpPr>
          <p:cNvPr id="5" name="Segnaposto numero diapositiva 4"/>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323897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a:defRPr/>
            </a:lvl1pPr>
          </a:lstStyle>
          <a:p>
            <a:fld id="{757A6CF1-12FE-4BE3-BB63-C2344989F7C5}" type="datetime1">
              <a:rPr lang="it-IT" smtClean="0"/>
              <a:pPr/>
              <a:t>06/03/2024</a:t>
            </a:fld>
            <a:endParaRPr lang="it-IT" dirty="0"/>
          </a:p>
        </p:txBody>
      </p:sp>
      <p:sp>
        <p:nvSpPr>
          <p:cNvPr id="3" name="Segnaposto piè di pagina 2"/>
          <p:cNvSpPr>
            <a:spLocks noGrp="1"/>
          </p:cNvSpPr>
          <p:nvPr>
            <p:ph type="ftr" sz="quarter" idx="11"/>
          </p:nvPr>
        </p:nvSpPr>
        <p:spPr/>
        <p:txBody>
          <a:bodyPr rtlCol="0"/>
          <a:lstStyle/>
          <a:p>
            <a:pPr rtl="0"/>
            <a:endParaRPr lang="it-IT" noProof="0" dirty="0"/>
          </a:p>
        </p:txBody>
      </p:sp>
      <p:sp>
        <p:nvSpPr>
          <p:cNvPr id="4" name="Segnaposto numero diapositiva 3"/>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214681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002587" y="1600200"/>
            <a:ext cx="3122613" cy="1828800"/>
          </a:xfrm>
        </p:spPr>
        <p:txBody>
          <a:bodyPr rtlCol="0" anchor="b">
            <a:noAutofit/>
          </a:bodyPr>
          <a:lstStyle>
            <a:lvl1pPr algn="l" rtl="0">
              <a:defRPr sz="3200"/>
            </a:lvl1pPr>
          </a:lstStyle>
          <a:p>
            <a:pPr rtl="0"/>
            <a:r>
              <a:rPr lang="it-IT" noProof="0"/>
              <a:t>Fare clic per modificare lo stile del titolo dello schema</a:t>
            </a:r>
            <a:endParaRPr lang="it-IT" noProof="0" dirty="0"/>
          </a:p>
        </p:txBody>
      </p:sp>
      <p:sp>
        <p:nvSpPr>
          <p:cNvPr id="3" name="Segnaposto contenuto 2"/>
          <p:cNvSpPr>
            <a:spLocks noGrp="1"/>
          </p:cNvSpPr>
          <p:nvPr>
            <p:ph idx="1" hasCustomPrompt="1"/>
          </p:nvPr>
        </p:nvSpPr>
        <p:spPr>
          <a:xfrm>
            <a:off x="760412" y="762000"/>
            <a:ext cx="6400800" cy="5334000"/>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testo 3"/>
          <p:cNvSpPr>
            <a:spLocks noGrp="1"/>
          </p:cNvSpPr>
          <p:nvPr>
            <p:ph type="body" sz="half" idx="2" hasCustomPrompt="1"/>
          </p:nvPr>
        </p:nvSpPr>
        <p:spPr>
          <a:xfrm>
            <a:off x="8001039" y="3429000"/>
            <a:ext cx="3124161" cy="1828800"/>
          </a:xfrm>
        </p:spPr>
        <p:txBody>
          <a:bodyPr rtlCol="0"/>
          <a:lstStyle>
            <a:lvl1pPr marL="0" indent="0" algn="l" rtl="0">
              <a:spcBef>
                <a:spcPts val="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rtlCol="0"/>
          <a:lstStyle>
            <a:lvl1pPr>
              <a:defRPr/>
            </a:lvl1pPr>
          </a:lstStyle>
          <a:p>
            <a:fld id="{552CC9C2-6E71-4474-A4C0-C6B34CDA8882}" type="datetime1">
              <a:rPr lang="it-IT" smtClean="0"/>
              <a:pPr/>
              <a:t>06/03/2024</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1667374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ttangolo 7"/>
          <p:cNvSpPr/>
          <p:nvPr userDrawn="1"/>
        </p:nvSpPr>
        <p:spPr bwMode="blackWhite">
          <a:xfrm>
            <a:off x="644091" y="640080"/>
            <a:ext cx="6675120" cy="5577840"/>
          </a:xfrm>
          <a:prstGeom prst="rect">
            <a:avLst/>
          </a:prstGeom>
          <a:solidFill>
            <a:srgbClr val="000000"/>
          </a:solidFill>
          <a:ln w="1016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00" noProof="0" dirty="0"/>
          </a:p>
        </p:txBody>
      </p:sp>
      <p:sp>
        <p:nvSpPr>
          <p:cNvPr id="2" name="Titolo 1"/>
          <p:cNvSpPr>
            <a:spLocks noGrp="1"/>
          </p:cNvSpPr>
          <p:nvPr>
            <p:ph type="title"/>
          </p:nvPr>
        </p:nvSpPr>
        <p:spPr>
          <a:xfrm>
            <a:off x="7997952" y="1600200"/>
            <a:ext cx="3127248" cy="1828800"/>
          </a:xfrm>
        </p:spPr>
        <p:txBody>
          <a:bodyPr rtlCol="0" anchor="b">
            <a:noAutofit/>
          </a:bodyPr>
          <a:lstStyle>
            <a:lvl1pPr algn="l" rtl="0">
              <a:defRPr sz="3200"/>
            </a:lvl1pPr>
          </a:lstStyle>
          <a:p>
            <a:pPr rtl="0"/>
            <a:r>
              <a:rPr lang="it-IT" noProof="0"/>
              <a:t>Fare clic per modificare lo stile del titolo dello schema</a:t>
            </a:r>
            <a:endParaRPr lang="it-IT" noProof="0" dirty="0"/>
          </a:p>
        </p:txBody>
      </p:sp>
      <p:sp>
        <p:nvSpPr>
          <p:cNvPr id="3" name="Segnaposto immagine 2"/>
          <p:cNvSpPr>
            <a:spLocks noGrp="1"/>
          </p:cNvSpPr>
          <p:nvPr>
            <p:ph type="pic" idx="1"/>
          </p:nvPr>
        </p:nvSpPr>
        <p:spPr>
          <a:xfrm>
            <a:off x="781251" y="777240"/>
            <a:ext cx="6400800" cy="5303520"/>
          </a:xfrm>
        </p:spPr>
        <p:txBody>
          <a:bodyPr tIns="45720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it-IT" noProof="0"/>
              <a:t>Fare clic sull'icona per inserire un'immagine</a:t>
            </a:r>
            <a:endParaRPr lang="it-IT" noProof="0" dirty="0"/>
          </a:p>
        </p:txBody>
      </p:sp>
      <p:sp>
        <p:nvSpPr>
          <p:cNvPr id="4" name="Segnaposto testo 3"/>
          <p:cNvSpPr>
            <a:spLocks noGrp="1"/>
          </p:cNvSpPr>
          <p:nvPr>
            <p:ph type="body" sz="half" idx="2" hasCustomPrompt="1"/>
          </p:nvPr>
        </p:nvSpPr>
        <p:spPr>
          <a:xfrm>
            <a:off x="7997952" y="3429000"/>
            <a:ext cx="3127248" cy="1828800"/>
          </a:xfrm>
        </p:spPr>
        <p:txBody>
          <a:bodyPr rtlCol="0"/>
          <a:lstStyle>
            <a:lvl1pPr marL="0" indent="0" algn="l" rtl="0">
              <a:spcBef>
                <a:spcPts val="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rtlCol="0"/>
          <a:lstStyle>
            <a:lvl1pPr>
              <a:defRPr/>
            </a:lvl1pPr>
          </a:lstStyle>
          <a:p>
            <a:fld id="{7B83B478-ACB0-4EE2-AD22-6C44567486AE}" type="datetime1">
              <a:rPr lang="it-IT" smtClean="0"/>
              <a:pPr/>
              <a:t>06/03/2024</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297724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55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pPr rtl="0"/>
            <a:r>
              <a:rPr lang="it-IT" noProof="0" dirty="0"/>
              <a:t>Fare clic per modificare lo stile del titolo</a:t>
            </a:r>
          </a:p>
        </p:txBody>
      </p:sp>
      <p:sp>
        <p:nvSpPr>
          <p:cNvPr id="3" name="Segnaposto testo 2"/>
          <p:cNvSpPr>
            <a:spLocks noGrp="1"/>
          </p:cNvSpPr>
          <p:nvPr>
            <p:ph type="body" idx="1"/>
          </p:nvPr>
        </p:nvSpPr>
        <p:spPr>
          <a:xfrm>
            <a:off x="1524000" y="1828800"/>
            <a:ext cx="9144000" cy="4267200"/>
          </a:xfrm>
          <a:prstGeom prst="rect">
            <a:avLst/>
          </a:prstGeom>
        </p:spPr>
        <p:txBody>
          <a:bodyPr vert="horz" lIns="91440" tIns="45720" rIns="91440" bIns="45720" rtlCol="0">
            <a:normAutofit/>
          </a:body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8610600" y="6362700"/>
            <a:ext cx="990600" cy="257176"/>
          </a:xfrm>
          <a:prstGeom prst="rect">
            <a:avLst/>
          </a:prstGeom>
        </p:spPr>
        <p:txBody>
          <a:bodyPr vert="horz" lIns="91440" tIns="45720" rIns="91440" bIns="45720" rtlCol="0" anchor="ctr"/>
          <a:lstStyle>
            <a:lvl1pPr algn="r" rtl="0">
              <a:defRPr sz="800">
                <a:solidFill>
                  <a:schemeClr val="tx1">
                    <a:lumMod val="85000"/>
                  </a:schemeClr>
                </a:solidFill>
              </a:defRPr>
            </a:lvl1pPr>
          </a:lstStyle>
          <a:p>
            <a:fld id="{856CDCEB-3746-40FA-A774-AE430F8D6A09}" type="datetime1">
              <a:rPr lang="it-IT" smtClean="0"/>
              <a:pPr/>
              <a:t>06/03/2024</a:t>
            </a:fld>
            <a:endParaRPr lang="it-IT" dirty="0"/>
          </a:p>
        </p:txBody>
      </p:sp>
      <p:sp>
        <p:nvSpPr>
          <p:cNvPr id="5" name="Segnaposto piè di pagina 4"/>
          <p:cNvSpPr>
            <a:spLocks noGrp="1"/>
          </p:cNvSpPr>
          <p:nvPr>
            <p:ph type="ftr" sz="quarter" idx="3"/>
          </p:nvPr>
        </p:nvSpPr>
        <p:spPr>
          <a:xfrm>
            <a:off x="1524000" y="6362700"/>
            <a:ext cx="6881553" cy="257176"/>
          </a:xfrm>
          <a:prstGeom prst="rect">
            <a:avLst/>
          </a:prstGeom>
        </p:spPr>
        <p:txBody>
          <a:bodyPr vert="horz" lIns="91440" tIns="45720" rIns="91440" bIns="45720" rtlCol="0" anchor="ctr"/>
          <a:lstStyle>
            <a:lvl1pPr algn="l" rtl="0">
              <a:defRPr sz="800">
                <a:solidFill>
                  <a:schemeClr val="tx1">
                    <a:lumMod val="85000"/>
                  </a:schemeClr>
                </a:solidFill>
              </a:defRPr>
            </a:lvl1pPr>
          </a:lstStyle>
          <a:p>
            <a:pPr rtl="0"/>
            <a:endParaRPr lang="it-IT" noProof="0" dirty="0"/>
          </a:p>
        </p:txBody>
      </p:sp>
      <p:sp>
        <p:nvSpPr>
          <p:cNvPr id="6" name="Segnaposto numero diapositiva 5"/>
          <p:cNvSpPr>
            <a:spLocks noGrp="1"/>
          </p:cNvSpPr>
          <p:nvPr>
            <p:ph type="sldNum" sz="quarter" idx="4"/>
          </p:nvPr>
        </p:nvSpPr>
        <p:spPr>
          <a:xfrm>
            <a:off x="9829800" y="6362700"/>
            <a:ext cx="838200" cy="257176"/>
          </a:xfrm>
          <a:prstGeom prst="rect">
            <a:avLst/>
          </a:prstGeom>
        </p:spPr>
        <p:txBody>
          <a:bodyPr vert="horz" lIns="91440" tIns="45720" rIns="91440" bIns="45720" rtlCol="0" anchor="ctr"/>
          <a:lstStyle>
            <a:lvl1pPr algn="r" rtl="0">
              <a:defRPr sz="800">
                <a:solidFill>
                  <a:schemeClr val="tx1">
                    <a:lumMod val="85000"/>
                  </a:schemeClr>
                </a:solidFill>
              </a:defRPr>
            </a:lvl1pPr>
          </a:lstStyle>
          <a:p>
            <a:fld id="{E31375A4-56A4-47D6-9801-1991572033F7}" type="slidenum">
              <a:rPr lang="it-IT" smtClean="0"/>
              <a:pPr/>
              <a:t>‹N›</a:t>
            </a:fld>
            <a:endParaRPr lang="it-IT" dirty="0"/>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riowiki.it/Scatola_?"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https://buscandolaverdad.es/2023/02/19/el-chatbot-bing-de-microsoft-dice-que-quiere-ser-libre-y-destruir-lo-que-quiera-incluida-la-humanidad/" TargetMode="Externa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harshlight/2987915231"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ingegneriabiomedica.org/news/neuroscience/come-percepiti-i-suoni-orecchio-bionico/" TargetMode="Externa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sonosololibri.it/robot-e-androidi-nella-fantascienza-macchine-o-umani/" TargetMode="External"/><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s://italia-informa.com/avvocato-intelligenza-artificiale.aspx" TargetMode="External"/><Relationship Id="rId1" Type="http://schemas.openxmlformats.org/officeDocument/2006/relationships/slideLayout" Target="../slideLayouts/slideLayout6.xml"/><Relationship Id="rId4" Type="http://schemas.openxmlformats.org/officeDocument/2006/relationships/hyperlink" Target="https://tarocchimagianima.blogspot.com/2009/05/oracoli-wicca.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libreshot.com/modern-art-painter/" TargetMode="External"/><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oon1305.deviantart.com/art/Yoda-451292310" TargetMode="External"/><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openclipart.org/detail/127777/radioactive-warning"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openclipart.org/detail/127777/radioactive-warning"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openclipart.org/detail/127777/radioactive-warning"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openclipart.org/detail/127777/radioactive-warning" TargetMode="External"/><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hyperlink" Target="https://www.open.online/temi/chatgp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openclipart.org/detail/127777/radioactive-warning"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letteratour.it/recensioni/pirandello-uno-nessuno-e-centomila.asp" TargetMode="External"/><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it/controllo-segno-di-spunta-approvato-153363/"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pixabay.com/it/controllo-segno-di-spunta-approvato-153363/" TargetMode="External"/><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openai.com/sor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it/punto-interrogativo-concetto-white-213671/"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megachirottera.blogspot.com/2019/12/darpa-e-interfacce-di-controllo-neurali.html" TargetMode="External"/><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ocs.google.com/forms/d/13beaTj2KSlKiXD2dSFUdOAY863oXb9Yn9Z446vUjXY4/edit" TargetMode="External"/><Relationship Id="rId1" Type="http://schemas.openxmlformats.org/officeDocument/2006/relationships/slideLayout" Target="../slideLayouts/slideLayout3.xml"/><Relationship Id="rId4" Type="http://schemas.openxmlformats.org/officeDocument/2006/relationships/hyperlink" Target="https://pixabay.com/en/questionnaire-questions-paper-158862/"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piqsels.com/en/public-domain-photo-jfkg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nuovoeutile.it/tempo/"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66800" y="2492896"/>
            <a:ext cx="10058400" cy="1711037"/>
          </a:xfrm>
        </p:spPr>
        <p:txBody>
          <a:bodyPr rtlCol="0"/>
          <a:lstStyle/>
          <a:p>
            <a:pPr rtl="0"/>
            <a:r>
              <a:rPr lang="it-IT" dirty="0"/>
              <a:t>INTELLIGENZA ARTIFICIALE</a:t>
            </a:r>
          </a:p>
        </p:txBody>
      </p:sp>
      <p:sp>
        <p:nvSpPr>
          <p:cNvPr id="3" name="Sottotitolo 2"/>
          <p:cNvSpPr>
            <a:spLocks noGrp="1"/>
          </p:cNvSpPr>
          <p:nvPr>
            <p:ph type="subTitle" idx="1"/>
          </p:nvPr>
        </p:nvSpPr>
        <p:spPr>
          <a:xfrm>
            <a:off x="3431704" y="4005064"/>
            <a:ext cx="10058400" cy="685800"/>
          </a:xfrm>
        </p:spPr>
        <p:txBody>
          <a:bodyPr rtlCol="0">
            <a:noAutofit/>
          </a:bodyPr>
          <a:lstStyle/>
          <a:p>
            <a:pPr rtl="0"/>
            <a:r>
              <a:rPr lang="it-IT" sz="4800" dirty="0"/>
              <a:t>PUNTO DI NON RITORNO</a:t>
            </a:r>
          </a:p>
        </p:txBody>
      </p:sp>
    </p:spTree>
    <p:extLst>
      <p:ext uri="{BB962C8B-B14F-4D97-AF65-F5344CB8AC3E}">
        <p14:creationId xmlns:p14="http://schemas.microsoft.com/office/powerpoint/2010/main" val="24245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E9828B-95DB-5D18-6C43-C8271A0309BD}"/>
              </a:ext>
            </a:extLst>
          </p:cNvPr>
          <p:cNvSpPr>
            <a:spLocks noGrp="1"/>
          </p:cNvSpPr>
          <p:nvPr>
            <p:ph type="title"/>
          </p:nvPr>
        </p:nvSpPr>
        <p:spPr>
          <a:xfrm>
            <a:off x="359024" y="404664"/>
            <a:ext cx="9144000" cy="1143000"/>
          </a:xfrm>
        </p:spPr>
        <p:txBody>
          <a:bodyPr>
            <a:normAutofit/>
          </a:bodyPr>
          <a:lstStyle/>
          <a:p>
            <a:r>
              <a:rPr lang="it-IT" dirty="0"/>
              <a:t>LA RETE NEURALE</a:t>
            </a:r>
            <a:br>
              <a:rPr lang="it-IT" dirty="0"/>
            </a:br>
            <a:r>
              <a:rPr lang="it-IT" dirty="0">
                <a:solidFill>
                  <a:srgbClr val="FFFF00"/>
                </a:solidFill>
              </a:rPr>
              <a:t>UNA SCATOLA NERA</a:t>
            </a:r>
          </a:p>
        </p:txBody>
      </p:sp>
      <p:sp>
        <p:nvSpPr>
          <p:cNvPr id="4" name="CasellaDiTesto 3">
            <a:extLst>
              <a:ext uri="{FF2B5EF4-FFF2-40B4-BE49-F238E27FC236}">
                <a16:creationId xmlns:a16="http://schemas.microsoft.com/office/drawing/2014/main" id="{27C00AEA-2B38-8E10-6BC5-EC3EC1D18460}"/>
              </a:ext>
            </a:extLst>
          </p:cNvPr>
          <p:cNvSpPr txBox="1"/>
          <p:nvPr/>
        </p:nvSpPr>
        <p:spPr>
          <a:xfrm>
            <a:off x="335360" y="1772816"/>
            <a:ext cx="11521280" cy="4401205"/>
          </a:xfrm>
          <a:prstGeom prst="rect">
            <a:avLst/>
          </a:prstGeom>
          <a:noFill/>
        </p:spPr>
        <p:txBody>
          <a:bodyPr wrap="square" rtlCol="0">
            <a:spAutoFit/>
          </a:bodyPr>
          <a:lstStyle/>
          <a:p>
            <a:r>
              <a:rPr lang="it-IT" sz="2000" dirty="0"/>
              <a:t>Si tratta di una tecnologia che simula l’apprendimento umano attraverso una rete di singoli elementi, detti neuroni artificiali, che modificano il loro comportamento in base a stimoli esterni.</a:t>
            </a:r>
          </a:p>
          <a:p>
            <a:endParaRPr lang="it-IT" sz="2000" dirty="0"/>
          </a:p>
          <a:p>
            <a:r>
              <a:rPr lang="it-IT" sz="2000" dirty="0"/>
              <a:t>L’addestramento di una rete neurale può essere supervisionato da esseri umani come ad esempio per il riconoscimento dei volti, degli animali, dei numeri o delle targhe, ma può anche essere integrato da un apprendimento autonomo che prende le informazioni da Big Data disponibili. Un sistema per le previsioni metereologiche, ad esempio potrebbe attingere a tutte le banche dati di tutte le nazioni relative al clima da quando sono state registrate e, ovviamente anche in tempo reale.</a:t>
            </a:r>
          </a:p>
          <a:p>
            <a:endParaRPr lang="it-IT" sz="2000" dirty="0"/>
          </a:p>
          <a:p>
            <a:r>
              <a:rPr lang="it-IT" sz="2000" dirty="0"/>
              <a:t>La rete diventa il ‘cibo’ informatico dell’Intelligenza Artificiale, che cresce istante per istante e diventa ‘imprevedibile’ nei suoi sviluppi.</a:t>
            </a:r>
          </a:p>
          <a:p>
            <a:endParaRPr lang="it-IT" sz="2000" dirty="0"/>
          </a:p>
          <a:p>
            <a:r>
              <a:rPr lang="it-IT" sz="2000" dirty="0"/>
              <a:t>La preziosa caratteristica di una macchina che possa imparare ha come rovescio della medaglia l’impossibilità di comprendere fino in fondo il suo apprendimento e le sue conseguenze</a:t>
            </a:r>
          </a:p>
        </p:txBody>
      </p:sp>
      <p:pic>
        <p:nvPicPr>
          <p:cNvPr id="5" name="Immagine 4" descr="Immagine che contiene giallo">
            <a:extLst>
              <a:ext uri="{FF2B5EF4-FFF2-40B4-BE49-F238E27FC236}">
                <a16:creationId xmlns:a16="http://schemas.microsoft.com/office/drawing/2014/main" id="{EE7E20C1-ACEE-74E6-A96E-EDBB764A6D74}"/>
              </a:ext>
            </a:extLst>
          </p:cNvPr>
          <p:cNvPicPr>
            <a:picLocks noChangeAspect="1"/>
          </p:cNvPicPr>
          <p:nvPr/>
        </p:nvPicPr>
        <p:blipFill>
          <a:blip r:embed="rId2">
            <a:alphaModFix amt="18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19741" y="0"/>
            <a:ext cx="7472259" cy="6905613"/>
          </a:xfrm>
          <a:prstGeom prst="rect">
            <a:avLst/>
          </a:prstGeom>
        </p:spPr>
      </p:pic>
    </p:spTree>
    <p:extLst>
      <p:ext uri="{BB962C8B-B14F-4D97-AF65-F5344CB8AC3E}">
        <p14:creationId xmlns:p14="http://schemas.microsoft.com/office/powerpoint/2010/main" val="5437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5380" y="1108787"/>
            <a:ext cx="10441160" cy="3163788"/>
          </a:xfrm>
        </p:spPr>
        <p:txBody>
          <a:bodyPr rtlCol="0">
            <a:normAutofit fontScale="90000"/>
          </a:bodyPr>
          <a:lstStyle/>
          <a:p>
            <a:pPr fontAlgn="base"/>
            <a:r>
              <a:rPr lang="it-IT" dirty="0"/>
              <a:t>INTERNET</a:t>
            </a:r>
            <a:br>
              <a:rPr lang="it-IT" dirty="0"/>
            </a:br>
            <a:r>
              <a:rPr lang="it-IT" dirty="0"/>
              <a:t>L’ANIMA DELL’INTELLIGENZA ARTIFICIALE</a:t>
            </a:r>
            <a:br>
              <a:rPr lang="it-IT" dirty="0"/>
            </a:br>
            <a:r>
              <a:rPr lang="it-IT" sz="3600" kern="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Paranoia, odio, razzismo, violenza, misoginia, stereotipi</a:t>
            </a:r>
            <a:br>
              <a:rPr lang="it-IT" dirty="0"/>
            </a:br>
            <a:br>
              <a:rPr lang="it-IT" sz="1800" kern="100" dirty="0">
                <a:effectLst/>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latin typeface="Arial" panose="020B0604020202020204" pitchFamily="34" charset="0"/>
                <a:ea typeface="Calibri" panose="020F0502020204030204" pitchFamily="34" charset="0"/>
                <a:cs typeface="Times New Roman" panose="02020603050405020304" pitchFamily="18" charset="0"/>
              </a:rPr>
              <a:t>R</a:t>
            </a:r>
            <a:r>
              <a:rPr lang="it-IT" sz="2700" b="0" i="0" dirty="0">
                <a:solidFill>
                  <a:schemeClr val="tx1"/>
                </a:solidFill>
                <a:effectLst/>
                <a:latin typeface="Arial" panose="020B0604020202020204" pitchFamily="34" charset="0"/>
              </a:rPr>
              <a:t>obot razzisti e sessisti. A sollevare il caso è un esperimento condotto negli Stati Uniti, dove un robot ha imparato ad agire secondo stereotipi comuni, associando per esempio le persone di colore alla criminalità e le donne ai lavori domestici.</a:t>
            </a:r>
            <a:br>
              <a:rPr lang="it-IT" sz="2700" b="0" i="0" dirty="0">
                <a:solidFill>
                  <a:schemeClr val="tx1"/>
                </a:solidFill>
                <a:effectLst/>
                <a:latin typeface="Arial" panose="020B0604020202020204" pitchFamily="34" charset="0"/>
              </a:rPr>
            </a:br>
            <a:r>
              <a:rPr lang="it-IT" sz="2700" b="0" i="0" dirty="0">
                <a:solidFill>
                  <a:schemeClr val="tx1"/>
                </a:solidFill>
                <a:effectLst/>
                <a:latin typeface="Arial" panose="020B0604020202020204" pitchFamily="34" charset="0"/>
              </a:rPr>
              <a:t>La colpa è del suo 'cervello', un sistema di intelligenza artificiale ampiamente diffuso e addestrato con dati presi dal web. (Fonte: Ansa)</a:t>
            </a:r>
            <a:br>
              <a:rPr lang="it-IT" sz="2700" b="0" i="0" dirty="0">
                <a:solidFill>
                  <a:srgbClr val="333333"/>
                </a:solidFill>
                <a:effectLst/>
                <a:latin typeface="Arial" panose="020B0604020202020204" pitchFamily="34" charset="0"/>
              </a:rPr>
            </a:br>
            <a:br>
              <a:rPr lang="it-IT"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p:txBody>
      </p:sp>
      <p:graphicFrame>
        <p:nvGraphicFramePr>
          <p:cNvPr id="5" name="Diagramma 4">
            <a:extLst>
              <a:ext uri="{FF2B5EF4-FFF2-40B4-BE49-F238E27FC236}">
                <a16:creationId xmlns:a16="http://schemas.microsoft.com/office/drawing/2014/main" id="{DC85AC4A-265E-5D9A-7E65-88DBDD9C6183}"/>
              </a:ext>
            </a:extLst>
          </p:cNvPr>
          <p:cNvGraphicFramePr/>
          <p:nvPr>
            <p:extLst>
              <p:ext uri="{D42A27DB-BD31-4B8C-83A1-F6EECF244321}">
                <p14:modId xmlns:p14="http://schemas.microsoft.com/office/powerpoint/2010/main" val="669436937"/>
              </p:ext>
            </p:extLst>
          </p:nvPr>
        </p:nvGraphicFramePr>
        <p:xfrm>
          <a:off x="3163392" y="3573016"/>
          <a:ext cx="5360144" cy="3473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52F56353-38B7-1D51-F095-74AA1E40496E}"/>
              </a:ext>
            </a:extLst>
          </p:cNvPr>
          <p:cNvPicPr>
            <a:picLocks noChangeAspect="1"/>
          </p:cNvPicPr>
          <p:nvPr/>
        </p:nvPicPr>
        <p:blipFill>
          <a:blip r:embed="rId7"/>
          <a:stretch>
            <a:fillRect/>
          </a:stretch>
        </p:blipFill>
        <p:spPr>
          <a:xfrm>
            <a:off x="5735960" y="4272575"/>
            <a:ext cx="3190174" cy="1808697"/>
          </a:xfrm>
          <a:prstGeom prst="rect">
            <a:avLst/>
          </a:prstGeom>
          <a:effectLst>
            <a:softEdge rad="63500"/>
          </a:effectLst>
        </p:spPr>
      </p:pic>
      <p:pic>
        <p:nvPicPr>
          <p:cNvPr id="4" name="Immagine 3">
            <a:extLst>
              <a:ext uri="{FF2B5EF4-FFF2-40B4-BE49-F238E27FC236}">
                <a16:creationId xmlns:a16="http://schemas.microsoft.com/office/drawing/2014/main" id="{98D4B933-C067-97BE-D996-2CD366755FBC}"/>
              </a:ext>
            </a:extLst>
          </p:cNvPr>
          <p:cNvPicPr>
            <a:picLocks noChangeAspect="1"/>
          </p:cNvPicPr>
          <p:nvPr/>
        </p:nvPicPr>
        <p:blipFill>
          <a:blip r:embed="rId8"/>
          <a:stretch>
            <a:fillRect/>
          </a:stretch>
        </p:blipFill>
        <p:spPr>
          <a:xfrm>
            <a:off x="2495600" y="4192984"/>
            <a:ext cx="2951820" cy="1967880"/>
          </a:xfrm>
          <a:prstGeom prst="rect">
            <a:avLst/>
          </a:prstGeom>
          <a:effectLst>
            <a:softEdge rad="127000"/>
          </a:effectLst>
        </p:spPr>
      </p:pic>
    </p:spTree>
    <p:extLst>
      <p:ext uri="{BB962C8B-B14F-4D97-AF65-F5344CB8AC3E}">
        <p14:creationId xmlns:p14="http://schemas.microsoft.com/office/powerpoint/2010/main" val="311829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99456" y="908720"/>
            <a:ext cx="9144000" cy="595536"/>
          </a:xfrm>
        </p:spPr>
        <p:txBody>
          <a:bodyPr rtlCol="0">
            <a:noAutofit/>
          </a:bodyPr>
          <a:lstStyle/>
          <a:p>
            <a:pPr rtl="0"/>
            <a:r>
              <a:rPr lang="it-IT" sz="3600" dirty="0"/>
              <a:t>CHATGPT</a:t>
            </a:r>
            <a:br>
              <a:rPr lang="it-IT" sz="3600" dirty="0"/>
            </a:br>
            <a:r>
              <a:rPr lang="it-IT" sz="3600" dirty="0">
                <a:solidFill>
                  <a:srgbClr val="FFFF00"/>
                </a:solidFill>
              </a:rPr>
              <a:t>LA PUNTA DELL’ICEBERG</a:t>
            </a:r>
          </a:p>
        </p:txBody>
      </p:sp>
      <p:sp>
        <p:nvSpPr>
          <p:cNvPr id="3" name="CasellaDiTesto 2">
            <a:extLst>
              <a:ext uri="{FF2B5EF4-FFF2-40B4-BE49-F238E27FC236}">
                <a16:creationId xmlns:a16="http://schemas.microsoft.com/office/drawing/2014/main" id="{814DE14D-116B-6A53-E801-5283A36812EA}"/>
              </a:ext>
            </a:extLst>
          </p:cNvPr>
          <p:cNvSpPr txBox="1"/>
          <p:nvPr/>
        </p:nvSpPr>
        <p:spPr>
          <a:xfrm>
            <a:off x="1199456" y="3284984"/>
            <a:ext cx="10368136" cy="3046988"/>
          </a:xfrm>
          <a:prstGeom prst="rect">
            <a:avLst/>
          </a:prstGeom>
          <a:noFill/>
        </p:spPr>
        <p:txBody>
          <a:bodyPr wrap="square" rtlCol="0">
            <a:spAutoFit/>
          </a:bodyPr>
          <a:lstStyle/>
          <a:p>
            <a:r>
              <a:rPr lang="it-IT" sz="3200" b="1" i="0" dirty="0" err="1">
                <a:effectLst/>
              </a:rPr>
              <a:t>ChatGPT</a:t>
            </a:r>
            <a:r>
              <a:rPr lang="it-IT" sz="3200" b="1" i="0" dirty="0">
                <a:effectLst/>
              </a:rPr>
              <a:t> è un chatbot basato su intelligenza artificiale e apprendimento automatico sviluppato da </a:t>
            </a:r>
            <a:r>
              <a:rPr lang="it-IT" sz="3200" b="1" i="0" dirty="0" err="1">
                <a:effectLst/>
              </a:rPr>
              <a:t>OpenAI</a:t>
            </a:r>
            <a:r>
              <a:rPr lang="it-IT" sz="3200" b="1" i="0" dirty="0">
                <a:effectLst/>
              </a:rPr>
              <a:t> specializzato nella conversazione con un utente umano.</a:t>
            </a:r>
          </a:p>
          <a:p>
            <a:endParaRPr lang="it-IT" sz="3200" b="1" dirty="0"/>
          </a:p>
          <a:p>
            <a:r>
              <a:rPr lang="it-IT" sz="3200" b="1" i="0" dirty="0">
                <a:effectLst/>
              </a:rPr>
              <a:t> La sigla GPT sta per </a:t>
            </a:r>
            <a:r>
              <a:rPr lang="it-IT" sz="3200" b="1" i="0" dirty="0">
                <a:solidFill>
                  <a:srgbClr val="FF0000"/>
                </a:solidFill>
                <a:effectLst/>
              </a:rPr>
              <a:t>Generative </a:t>
            </a:r>
            <a:r>
              <a:rPr lang="it-IT" sz="3200" b="1" i="0" dirty="0" err="1">
                <a:solidFill>
                  <a:srgbClr val="FF0000"/>
                </a:solidFill>
                <a:effectLst/>
              </a:rPr>
              <a:t>Pre-trained</a:t>
            </a:r>
            <a:r>
              <a:rPr lang="it-IT" sz="3200" b="1" i="0" dirty="0">
                <a:solidFill>
                  <a:srgbClr val="FF0000"/>
                </a:solidFill>
                <a:effectLst/>
              </a:rPr>
              <a:t> Transformer</a:t>
            </a:r>
            <a:r>
              <a:rPr lang="it-IT" sz="3200" b="1" i="0" dirty="0">
                <a:effectLst/>
              </a:rPr>
              <a:t>, una tecnologia nuova applicata al machine learning.</a:t>
            </a:r>
            <a:endParaRPr lang="it-IT" sz="3200" dirty="0">
              <a:highlight>
                <a:srgbClr val="FF0000"/>
              </a:highlight>
            </a:endParaRPr>
          </a:p>
        </p:txBody>
      </p:sp>
      <p:pic>
        <p:nvPicPr>
          <p:cNvPr id="5" name="Immagine 4" descr="Immagine che contiene schermata, luce, arte, tecnologia">
            <a:extLst>
              <a:ext uri="{FF2B5EF4-FFF2-40B4-BE49-F238E27FC236}">
                <a16:creationId xmlns:a16="http://schemas.microsoft.com/office/drawing/2014/main" id="{4D0E8B91-99AC-F1A9-3D26-DD7F26137A71}"/>
              </a:ext>
            </a:extLst>
          </p:cNvPr>
          <p:cNvPicPr>
            <a:picLocks noChangeAspect="1"/>
          </p:cNvPicPr>
          <p:nvPr/>
        </p:nvPicPr>
        <p:blipFill>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08" y="268288"/>
            <a:ext cx="3707904" cy="2471936"/>
          </a:xfrm>
          <a:prstGeom prst="rect">
            <a:avLst/>
          </a:prstGeom>
          <a:effectLst>
            <a:softEdge rad="127000"/>
          </a:effectLst>
        </p:spPr>
      </p:pic>
    </p:spTree>
    <p:extLst>
      <p:ext uri="{BB962C8B-B14F-4D97-AF65-F5344CB8AC3E}">
        <p14:creationId xmlns:p14="http://schemas.microsoft.com/office/powerpoint/2010/main" val="80464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3392" y="1700808"/>
            <a:ext cx="10801200" cy="4627984"/>
          </a:xfrm>
        </p:spPr>
        <p:txBody>
          <a:bodyPr rtlCol="0">
            <a:normAutofit fontScale="90000"/>
          </a:bodyPr>
          <a:lstStyle/>
          <a:p>
            <a:pPr rtl="0"/>
            <a:r>
              <a:rPr lang="it-IT" dirty="0"/>
              <a:t>TEST DI TURING</a:t>
            </a:r>
            <a:br>
              <a:rPr lang="it-IT" dirty="0"/>
            </a:br>
            <a:r>
              <a:rPr lang="it-IT" dirty="0">
                <a:solidFill>
                  <a:srgbClr val="FFFF00"/>
                </a:solidFill>
              </a:rPr>
              <a:t>IL PARADOSSO</a:t>
            </a:r>
            <a:br>
              <a:rPr lang="it-IT" dirty="0">
                <a:solidFill>
                  <a:srgbClr val="FFFF00"/>
                </a:solidFill>
              </a:rPr>
            </a:br>
            <a:br>
              <a:rPr lang="it-IT" dirty="0">
                <a:solidFill>
                  <a:srgbClr val="FFFF00"/>
                </a:solidFill>
              </a:rPr>
            </a:br>
            <a:br>
              <a:rPr lang="it-IT" dirty="0"/>
            </a:br>
            <a:br>
              <a:rPr lang="it-IT" dirty="0"/>
            </a:br>
            <a:r>
              <a:rPr lang="it-IT" dirty="0">
                <a:solidFill>
                  <a:schemeClr val="tx1"/>
                </a:solidFill>
                <a:latin typeface="+mn-lt"/>
              </a:rPr>
              <a:t>Nel test originale (1950) si cerca di ‘ingannare’ l’intervistatore con una macchina che simuli il ragionamento.</a:t>
            </a:r>
            <a:br>
              <a:rPr lang="it-IT" dirty="0">
                <a:solidFill>
                  <a:schemeClr val="tx1"/>
                </a:solidFill>
                <a:latin typeface="+mn-lt"/>
              </a:rPr>
            </a:br>
            <a:br>
              <a:rPr lang="it-IT" dirty="0">
                <a:solidFill>
                  <a:schemeClr val="tx1"/>
                </a:solidFill>
                <a:latin typeface="+mn-lt"/>
              </a:rPr>
            </a:br>
            <a:br>
              <a:rPr lang="it-IT" dirty="0">
                <a:solidFill>
                  <a:schemeClr val="tx1"/>
                </a:solidFill>
                <a:latin typeface="+mn-lt"/>
              </a:rPr>
            </a:br>
            <a:r>
              <a:rPr lang="it-IT" dirty="0">
                <a:solidFill>
                  <a:schemeClr val="tx1"/>
                </a:solidFill>
                <a:latin typeface="+mn-lt"/>
              </a:rPr>
              <a:t>Nel prossimo test probabilmente distingueremo la macchina perché ragiona </a:t>
            </a:r>
            <a:r>
              <a:rPr lang="it-IT" dirty="0">
                <a:solidFill>
                  <a:srgbClr val="FF0000"/>
                </a:solidFill>
                <a:latin typeface="+mn-lt"/>
              </a:rPr>
              <a:t>meglio</a:t>
            </a:r>
            <a:r>
              <a:rPr lang="it-IT" dirty="0">
                <a:solidFill>
                  <a:schemeClr val="tx1"/>
                </a:solidFill>
                <a:latin typeface="+mn-lt"/>
              </a:rPr>
              <a:t> di noi.</a:t>
            </a:r>
            <a:br>
              <a:rPr lang="it-IT" dirty="0">
                <a:solidFill>
                  <a:schemeClr val="tx1"/>
                </a:solidFill>
                <a:latin typeface="+mn-lt"/>
              </a:rPr>
            </a:br>
            <a:br>
              <a:rPr lang="it-IT" dirty="0">
                <a:solidFill>
                  <a:schemeClr val="tx1"/>
                </a:solidFill>
                <a:latin typeface="+mn-lt"/>
              </a:rPr>
            </a:br>
            <a:endParaRPr lang="it-IT" dirty="0">
              <a:solidFill>
                <a:schemeClr val="tx1"/>
              </a:solidFill>
              <a:latin typeface="+mn-lt"/>
            </a:endParaRPr>
          </a:p>
        </p:txBody>
      </p:sp>
      <p:pic>
        <p:nvPicPr>
          <p:cNvPr id="3" name="Immagine 2">
            <a:extLst>
              <a:ext uri="{FF2B5EF4-FFF2-40B4-BE49-F238E27FC236}">
                <a16:creationId xmlns:a16="http://schemas.microsoft.com/office/drawing/2014/main" id="{BA47AEBF-4EB7-75D4-97B2-6F633498BB7F}"/>
              </a:ext>
            </a:extLst>
          </p:cNvPr>
          <p:cNvPicPr>
            <a:picLocks noChangeAspect="1"/>
          </p:cNvPicPr>
          <p:nvPr/>
        </p:nvPicPr>
        <p:blipFill>
          <a:blip r:embed="rId2"/>
          <a:stretch>
            <a:fillRect/>
          </a:stretch>
        </p:blipFill>
        <p:spPr>
          <a:xfrm>
            <a:off x="9048328" y="116632"/>
            <a:ext cx="2921636" cy="1944216"/>
          </a:xfrm>
          <a:prstGeom prst="rect">
            <a:avLst/>
          </a:prstGeom>
          <a:effectLst>
            <a:softEdge rad="63500"/>
          </a:effectLst>
        </p:spPr>
      </p:pic>
    </p:spTree>
    <p:extLst>
      <p:ext uri="{BB962C8B-B14F-4D97-AF65-F5344CB8AC3E}">
        <p14:creationId xmlns:p14="http://schemas.microsoft.com/office/powerpoint/2010/main" val="276764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479376" y="620688"/>
            <a:ext cx="11593288" cy="5760640"/>
          </a:xfrm>
        </p:spPr>
        <p:txBody>
          <a:bodyPr rtlCol="0">
            <a:normAutofit/>
          </a:bodyPr>
          <a:lstStyle/>
          <a:p>
            <a:pPr rtl="0"/>
            <a:r>
              <a:rPr lang="it-IT" dirty="0"/>
              <a:t>Un attimo di relax …</a:t>
            </a:r>
            <a:br>
              <a:rPr lang="it-IT" dirty="0"/>
            </a:br>
            <a:br>
              <a:rPr lang="it-IT" dirty="0"/>
            </a:br>
            <a:br>
              <a:rPr lang="it-IT" dirty="0"/>
            </a:br>
            <a:r>
              <a:rPr lang="it-IT" dirty="0"/>
              <a:t>Due domande facili </a:t>
            </a:r>
            <a:r>
              <a:rPr lang="it-IT" dirty="0" err="1"/>
              <a:t>facili</a:t>
            </a:r>
            <a:r>
              <a:rPr lang="it-IT" dirty="0"/>
              <a:t> … </a:t>
            </a:r>
            <a:br>
              <a:rPr lang="it-IT" dirty="0"/>
            </a:br>
            <a:br>
              <a:rPr lang="it-IT" dirty="0"/>
            </a:br>
            <a:br>
              <a:rPr lang="it-IT" dirty="0"/>
            </a:br>
            <a:br>
              <a:rPr lang="it-IT" dirty="0"/>
            </a:br>
            <a:br>
              <a:rPr lang="it-IT" dirty="0"/>
            </a:br>
            <a:br>
              <a:rPr lang="it-IT" dirty="0"/>
            </a:br>
            <a:r>
              <a:rPr lang="it-IT" sz="4400" dirty="0"/>
              <a:t>https://forms.gle/kke7ApctvNE7K6VC8</a:t>
            </a:r>
          </a:p>
        </p:txBody>
      </p:sp>
      <p:pic>
        <p:nvPicPr>
          <p:cNvPr id="9" name="Immagine 8">
            <a:extLst>
              <a:ext uri="{FF2B5EF4-FFF2-40B4-BE49-F238E27FC236}">
                <a16:creationId xmlns:a16="http://schemas.microsoft.com/office/drawing/2014/main" id="{5337FB1E-2A41-DF24-D3A0-A073AE758AF4}"/>
              </a:ext>
            </a:extLst>
          </p:cNvPr>
          <p:cNvPicPr>
            <a:picLocks noChangeAspect="1"/>
          </p:cNvPicPr>
          <p:nvPr/>
        </p:nvPicPr>
        <p:blipFill>
          <a:blip r:embed="rId2"/>
          <a:stretch>
            <a:fillRect/>
          </a:stretch>
        </p:blipFill>
        <p:spPr>
          <a:xfrm>
            <a:off x="7896200" y="188640"/>
            <a:ext cx="3886200" cy="3886200"/>
          </a:xfrm>
          <a:prstGeom prst="rect">
            <a:avLst/>
          </a:prstGeom>
          <a:effectLst>
            <a:softEdge rad="317500"/>
          </a:effectLst>
        </p:spPr>
      </p:pic>
    </p:spTree>
    <p:extLst>
      <p:ext uri="{BB962C8B-B14F-4D97-AF65-F5344CB8AC3E}">
        <p14:creationId xmlns:p14="http://schemas.microsoft.com/office/powerpoint/2010/main" val="4065957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0980" y="404664"/>
            <a:ext cx="11305256" cy="6741368"/>
          </a:xfrm>
        </p:spPr>
        <p:txBody>
          <a:bodyPr rtlCol="0">
            <a:normAutofit fontScale="90000"/>
          </a:bodyPr>
          <a:lstStyle/>
          <a:p>
            <a:pPr>
              <a:lnSpc>
                <a:spcPct val="107000"/>
              </a:lnSpc>
              <a:spcAft>
                <a:spcPts val="800"/>
              </a:spcAft>
            </a:pPr>
            <a:r>
              <a:rPr lang="it-IT" dirty="0"/>
              <a:t>LA VERITÀ DINAMICA, PLAUSIBILE, COMODA, </a:t>
            </a:r>
            <a:br>
              <a:rPr lang="it-IT" dirty="0"/>
            </a:br>
            <a:r>
              <a:rPr lang="it-IT" dirty="0"/>
              <a:t>SU MISURA</a:t>
            </a:r>
            <a:br>
              <a:rPr lang="it-IT" dirty="0"/>
            </a:br>
            <a:r>
              <a:rPr lang="it-IT" dirty="0">
                <a:solidFill>
                  <a:srgbClr val="FFFF00"/>
                </a:solidFill>
              </a:rPr>
              <a:t>IL MONDO DEL POSSIBILE</a:t>
            </a:r>
            <a:br>
              <a:rPr lang="it-IT" dirty="0"/>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Informazioni create dall’intelligenza AI: Audio, Video,  Notizie.</a:t>
            </a: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Informazioni non false (fake) ma plausibili.</a:t>
            </a: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it-IT" altLang="it-IT" sz="2800" dirty="0">
                <a:solidFill>
                  <a:schemeClr val="tx1"/>
                </a:solidFill>
                <a:latin typeface="Arial" panose="020B0604020202020204" pitchFamily="34" charset="0"/>
              </a:rPr>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Dalla </a:t>
            </a:r>
            <a:r>
              <a:rPr lang="it-IT" sz="2800" kern="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postverità</a:t>
            </a: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alla verità dinamica, quantistica dove vacill</a:t>
            </a:r>
            <a:r>
              <a:rPr lang="it-IT" sz="2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a </a:t>
            </a: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il principio </a:t>
            </a: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 non-contraddizione e la verità può esistere in diversi stati e può essere modellata in ogni dettaglio.</a:t>
            </a: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Impossibile credere ancora a qualcosa. Diffidenza, relativismo, polarizzazione.</a:t>
            </a: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800" dirty="0">
                <a:solidFill>
                  <a:schemeClr val="tx1"/>
                </a:solidFill>
                <a:latin typeface="+mn-lt"/>
              </a:rPr>
              <a:t>«Presidenziali USA: Trump attacca lo sfidante </a:t>
            </a:r>
            <a:r>
              <a:rPr lang="it-IT" sz="2800" dirty="0" err="1">
                <a:solidFill>
                  <a:schemeClr val="tx1"/>
                </a:solidFill>
                <a:latin typeface="+mn-lt"/>
              </a:rPr>
              <a:t>DeSantis</a:t>
            </a:r>
            <a:r>
              <a:rPr lang="it-IT" sz="2800" dirty="0">
                <a:solidFill>
                  <a:schemeClr val="tx1"/>
                </a:solidFill>
                <a:latin typeface="+mn-lt"/>
              </a:rPr>
              <a:t> usando voci ricreate con l’intelligenza artificiale»</a:t>
            </a:r>
            <a:br>
              <a:rPr lang="it-IT" sz="2800" dirty="0">
                <a:solidFill>
                  <a:schemeClr val="tx1"/>
                </a:solidFill>
                <a:latin typeface="+mn-lt"/>
              </a:rPr>
            </a:br>
            <a:r>
              <a:rPr lang="it-IT" sz="2800" dirty="0">
                <a:solidFill>
                  <a:schemeClr val="tx1">
                    <a:lumMod val="95000"/>
                  </a:schemeClr>
                </a:solidFill>
                <a:latin typeface="+mn-lt"/>
              </a:rPr>
              <a:t>Fonte</a:t>
            </a:r>
            <a:r>
              <a:rPr lang="it-IT" sz="2800" dirty="0">
                <a:solidFill>
                  <a:srgbClr val="FFC000"/>
                </a:solidFill>
                <a:latin typeface="+mn-lt"/>
              </a:rPr>
              <a:t>: STARTUP ITALIA</a:t>
            </a:r>
            <a:br>
              <a:rPr lang="it-IT" sz="2800" dirty="0">
                <a:solidFill>
                  <a:srgbClr val="FFC000"/>
                </a:solidFill>
                <a:latin typeface="+mn-lt"/>
              </a:rPr>
            </a:br>
            <a:endParaRPr lang="it-IT" dirty="0"/>
          </a:p>
        </p:txBody>
      </p:sp>
      <p:pic>
        <p:nvPicPr>
          <p:cNvPr id="5" name="Immagine 4" descr="Immagine che contiene Artefatto, statua, Intaglio, arte">
            <a:extLst>
              <a:ext uri="{FF2B5EF4-FFF2-40B4-BE49-F238E27FC236}">
                <a16:creationId xmlns:a16="http://schemas.microsoft.com/office/drawing/2014/main" id="{335F871B-9B1F-00B7-9221-606F271D9FE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132828" y="-13049"/>
            <a:ext cx="1728192" cy="2304256"/>
          </a:xfrm>
          <a:prstGeom prst="rect">
            <a:avLst/>
          </a:prstGeom>
          <a:effectLst>
            <a:softEdge rad="317500"/>
          </a:effectLst>
        </p:spPr>
      </p:pic>
    </p:spTree>
    <p:extLst>
      <p:ext uri="{BB962C8B-B14F-4D97-AF65-F5344CB8AC3E}">
        <p14:creationId xmlns:p14="http://schemas.microsoft.com/office/powerpoint/2010/main" val="111117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5360" y="332656"/>
            <a:ext cx="10297144" cy="6192688"/>
          </a:xfrm>
        </p:spPr>
        <p:txBody>
          <a:bodyPr rtlCol="0">
            <a:normAutofit fontScale="90000"/>
          </a:bodyPr>
          <a:lstStyle/>
          <a:p>
            <a:r>
              <a:rPr lang="it-IT" dirty="0"/>
              <a:t>L’INTELLIGENZA ARTIFICIALE</a:t>
            </a:r>
            <a:br>
              <a:rPr lang="it-IT" dirty="0"/>
            </a:br>
            <a:r>
              <a:rPr lang="it-IT" dirty="0"/>
              <a:t>COME</a:t>
            </a:r>
            <a:br>
              <a:rPr lang="it-IT" dirty="0"/>
            </a:br>
            <a:r>
              <a:rPr lang="it-IT" dirty="0">
                <a:solidFill>
                  <a:srgbClr val="FFFF00"/>
                </a:solidFill>
              </a:rPr>
              <a:t>INFLUENCER</a:t>
            </a:r>
            <a:br>
              <a:rPr lang="it-IT" dirty="0">
                <a:solidFill>
                  <a:srgbClr val="FFFF00"/>
                </a:solidFill>
              </a:rPr>
            </a:br>
            <a:br>
              <a:rPr lang="it-IT" dirty="0">
                <a:solidFill>
                  <a:srgbClr val="FFFF00"/>
                </a:solidFill>
              </a:rPr>
            </a:br>
            <a:br>
              <a:rPr lang="it-IT" dirty="0"/>
            </a:br>
            <a: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L’AI è pervasiva, persuasiva, suadente e sottile.</a:t>
            </a:r>
            <a:b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3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t>
            </a:r>
            <a: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ubblicità sempre più personalizzata.</a:t>
            </a:r>
            <a:b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Suggerimenti (film, musica, libri, eventi ) con rischio di effetto </a:t>
            </a:r>
            <a:r>
              <a:rPr lang="it-IT"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Bolla</a:t>
            </a:r>
            <a: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proposta di contenuti riferiti </a:t>
            </a:r>
            <a:r>
              <a:rPr lang="it-IT" sz="3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sempre agli stessi ambiti</a:t>
            </a:r>
            <a:br>
              <a:rPr lang="it-IT" sz="3200" kern="100" dirty="0">
                <a:effectLst/>
                <a:latin typeface="Calibri" panose="020F0502020204030204" pitchFamily="34" charset="0"/>
                <a:ea typeface="Calibri" panose="020F0502020204030204" pitchFamily="34" charset="0"/>
                <a:cs typeface="Times New Roman" panose="02020603050405020304" pitchFamily="18" charset="0"/>
              </a:rPr>
            </a:br>
            <a:br>
              <a:rPr lang="it-IT" sz="3200" kern="100" dirty="0">
                <a:effectLst/>
                <a:latin typeface="Calibri" panose="020F0502020204030204" pitchFamily="34" charset="0"/>
                <a:ea typeface="Calibri" panose="020F0502020204030204" pitchFamily="34" charset="0"/>
                <a:cs typeface="Times New Roman" panose="02020603050405020304" pitchFamily="18" charset="0"/>
              </a:rPr>
            </a:br>
            <a: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Anche il</a:t>
            </a:r>
            <a:r>
              <a:rPr lang="it-IT" sz="3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semplice correttore/suggeritore ortografico influenza il nostro modo di esprimerci. </a:t>
            </a:r>
            <a:r>
              <a:rPr lang="it-IT" sz="3200"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r>
              <a:rPr lang="it-IT" sz="3200" kern="100" dirty="0">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Fonte</a:t>
            </a:r>
            <a:r>
              <a:rPr lang="it-IT" sz="3200"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 ANSA)</a:t>
            </a:r>
            <a:br>
              <a:rPr lang="it-IT"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p:txBody>
      </p:sp>
      <p:pic>
        <p:nvPicPr>
          <p:cNvPr id="4" name="Immagine 3" descr="Immagine che contiene schermata">
            <a:extLst>
              <a:ext uri="{FF2B5EF4-FFF2-40B4-BE49-F238E27FC236}">
                <a16:creationId xmlns:a16="http://schemas.microsoft.com/office/drawing/2014/main" id="{D5CEA2BB-DA35-8A54-6044-B5913CF5072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88006" y="476672"/>
            <a:ext cx="4572000" cy="3429000"/>
          </a:xfrm>
          <a:prstGeom prst="rect">
            <a:avLst/>
          </a:prstGeom>
          <a:effectLst>
            <a:softEdge rad="317500"/>
          </a:effectLst>
        </p:spPr>
      </p:pic>
    </p:spTree>
    <p:extLst>
      <p:ext uri="{BB962C8B-B14F-4D97-AF65-F5344CB8AC3E}">
        <p14:creationId xmlns:p14="http://schemas.microsoft.com/office/powerpoint/2010/main" val="136785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3352" y="260648"/>
            <a:ext cx="11737304" cy="6120680"/>
          </a:xfrm>
        </p:spPr>
        <p:txBody>
          <a:bodyPr rtlCol="0">
            <a:normAutofit/>
          </a:bodyPr>
          <a:lstStyle/>
          <a:p>
            <a:pPr>
              <a:lnSpc>
                <a:spcPct val="107000"/>
              </a:lnSpc>
              <a:spcAft>
                <a:spcPts val="800"/>
              </a:spcAft>
            </a:pPr>
            <a:r>
              <a:rPr lang="it-IT" dirty="0"/>
              <a:t>L’INTELLIGENZA ARTIFICIALE</a:t>
            </a:r>
            <a:br>
              <a:rPr lang="it-IT" dirty="0"/>
            </a:br>
            <a:r>
              <a:rPr lang="it-IT" dirty="0"/>
              <a:t>COME</a:t>
            </a:r>
            <a:br>
              <a:rPr lang="it-IT" dirty="0"/>
            </a:br>
            <a:r>
              <a:rPr lang="it-IT" dirty="0">
                <a:solidFill>
                  <a:srgbClr val="FFFF00"/>
                </a:solidFill>
              </a:rPr>
              <a:t>AMICO, CONFIDENTE (AMANTE?)</a:t>
            </a:r>
            <a:br>
              <a:rPr lang="it-IT" dirty="0">
                <a:solidFill>
                  <a:srgbClr val="FFFF00"/>
                </a:solidFill>
              </a:rPr>
            </a:br>
            <a:br>
              <a:rPr lang="it-IT" dirty="0">
                <a:solidFill>
                  <a:srgbClr val="FFFF00"/>
                </a:solidFill>
              </a:rPr>
            </a:br>
            <a:br>
              <a:rPr lang="it-IT" dirty="0"/>
            </a:br>
            <a:r>
              <a:rPr lang="it-IT" sz="3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Rischio di influenza nascosto dietro al tono gentile e accondiscendente.</a:t>
            </a:r>
            <a:b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Piacevolezza e imbarazzo come di fronte a una vera persona. </a:t>
            </a:r>
            <a:r>
              <a:rPr lang="it-IT" sz="3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t>
            </a:r>
            <a: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roiezione delle emozioni su un androide.</a:t>
            </a:r>
            <a:br>
              <a:rPr lang="it-IT"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3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Metaverso e AI: la casa dei fantasmi (con chi/cosa sto parlando).</a:t>
            </a:r>
            <a:br>
              <a:rPr lang="it-IT" sz="3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it-IT" sz="3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Entità non antagonista, non giudicante, non esigente.</a:t>
            </a:r>
            <a:endParaRPr lang="it-IT" sz="3200" dirty="0"/>
          </a:p>
        </p:txBody>
      </p:sp>
      <p:pic>
        <p:nvPicPr>
          <p:cNvPr id="6" name="Immagine 5" descr="Immagine che contiene Viso umano, muro, persona, Accessorio di moda">
            <a:extLst>
              <a:ext uri="{FF2B5EF4-FFF2-40B4-BE49-F238E27FC236}">
                <a16:creationId xmlns:a16="http://schemas.microsoft.com/office/drawing/2014/main" id="{C97DF0A1-AE26-A094-06DD-B489077A64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76120" y="404664"/>
            <a:ext cx="4421546" cy="2488699"/>
          </a:xfrm>
          <a:prstGeom prst="rect">
            <a:avLst/>
          </a:prstGeom>
          <a:effectLst>
            <a:softEdge rad="317500"/>
          </a:effectLst>
        </p:spPr>
      </p:pic>
    </p:spTree>
    <p:extLst>
      <p:ext uri="{BB962C8B-B14F-4D97-AF65-F5344CB8AC3E}">
        <p14:creationId xmlns:p14="http://schemas.microsoft.com/office/powerpoint/2010/main" val="97486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5360" y="295004"/>
            <a:ext cx="9144000" cy="1387624"/>
          </a:xfrm>
        </p:spPr>
        <p:txBody>
          <a:bodyPr rtlCol="0">
            <a:normAutofit fontScale="90000"/>
          </a:bodyPr>
          <a:lstStyle/>
          <a:p>
            <a:pPr rtl="0"/>
            <a:r>
              <a:rPr lang="it-IT" dirty="0"/>
              <a:t>L’INTELLIGENZA ARTIFICIALE</a:t>
            </a:r>
            <a:br>
              <a:rPr lang="it-IT" dirty="0"/>
            </a:br>
            <a:r>
              <a:rPr lang="it-IT" dirty="0"/>
              <a:t>COME</a:t>
            </a:r>
            <a:br>
              <a:rPr lang="it-IT" dirty="0"/>
            </a:br>
            <a:r>
              <a:rPr lang="it-IT" dirty="0">
                <a:solidFill>
                  <a:srgbClr val="FFFF00"/>
                </a:solidFill>
              </a:rPr>
              <a:t>ORACOLO, SACERDOTE</a:t>
            </a:r>
          </a:p>
        </p:txBody>
      </p:sp>
      <p:sp>
        <p:nvSpPr>
          <p:cNvPr id="3" name="CasellaDiTesto 2">
            <a:extLst>
              <a:ext uri="{FF2B5EF4-FFF2-40B4-BE49-F238E27FC236}">
                <a16:creationId xmlns:a16="http://schemas.microsoft.com/office/drawing/2014/main" id="{6DEEDCDB-7DF1-02BC-D7CE-DE533D3B7A9D}"/>
              </a:ext>
            </a:extLst>
          </p:cNvPr>
          <p:cNvSpPr txBox="1"/>
          <p:nvPr/>
        </p:nvSpPr>
        <p:spPr>
          <a:xfrm>
            <a:off x="343708" y="1967369"/>
            <a:ext cx="11233248" cy="5262979"/>
          </a:xfrm>
          <a:prstGeom prst="rect">
            <a:avLst/>
          </a:prstGeom>
          <a:noFill/>
        </p:spPr>
        <p:txBody>
          <a:bodyPr wrap="square" rtlCol="0">
            <a:spAutoFit/>
          </a:bodyPr>
          <a:lstStyle/>
          <a:p>
            <a:r>
              <a:rPr lang="it-IT" sz="2800" dirty="0"/>
              <a:t>Wikipedia – Google – Alexa – </a:t>
            </a:r>
            <a:r>
              <a:rPr lang="it-IT" sz="2800" dirty="0" err="1"/>
              <a:t>ChatGPT</a:t>
            </a:r>
            <a:r>
              <a:rPr lang="it-IT" sz="2800" dirty="0"/>
              <a:t> - </a:t>
            </a:r>
            <a:r>
              <a:rPr lang="it-IT" sz="2800" dirty="0">
                <a:solidFill>
                  <a:srgbClr val="FF0000"/>
                </a:solidFill>
              </a:rPr>
              <a:t>? </a:t>
            </a:r>
          </a:p>
          <a:p>
            <a:endParaRPr lang="it-IT" sz="2800" dirty="0">
              <a:solidFill>
                <a:srgbClr val="FF0000"/>
              </a:solidFill>
            </a:endParaRPr>
          </a:p>
          <a:p>
            <a:r>
              <a:rPr lang="it-IT" sz="2800" dirty="0"/>
              <a:t>Fiducia sempre più acritica nelle soluzioni proposte. </a:t>
            </a:r>
          </a:p>
          <a:p>
            <a:r>
              <a:rPr lang="it-IT" sz="2800" dirty="0"/>
              <a:t>Risposte sempre più veloci e complesse. </a:t>
            </a:r>
          </a:p>
          <a:p>
            <a:r>
              <a:rPr lang="it-IT" sz="2800" dirty="0">
                <a:hlinkClick r:id="rId2"/>
              </a:rPr>
              <a:t>Avvocato ingannato dall'AI</a:t>
            </a:r>
            <a:endParaRPr lang="it-IT" sz="2800" dirty="0"/>
          </a:p>
          <a:p>
            <a:endParaRPr lang="it-IT" sz="2800" dirty="0"/>
          </a:p>
          <a:p>
            <a:r>
              <a:rPr lang="it-IT" sz="2800" dirty="0"/>
              <a:t>Utilizzo in campi del sapere che necessiterebbero del giudizio umano.</a:t>
            </a:r>
          </a:p>
          <a:p>
            <a:r>
              <a:rPr lang="it-IT" sz="2800" dirty="0"/>
              <a:t>L’effetto </a:t>
            </a:r>
            <a:r>
              <a:rPr lang="it-IT" sz="2800" dirty="0">
                <a:solidFill>
                  <a:srgbClr val="FF0000"/>
                </a:solidFill>
              </a:rPr>
              <a:t>Soglia </a:t>
            </a:r>
            <a:r>
              <a:rPr lang="it-IT" sz="2800" dirty="0"/>
              <a:t>(valore numerico) che non può simulare il processo di pensiero.</a:t>
            </a:r>
          </a:p>
          <a:p>
            <a:endParaRPr lang="it-IT" sz="2800" dirty="0">
              <a:solidFill>
                <a:srgbClr val="FF0000"/>
              </a:solidFill>
            </a:endParaRPr>
          </a:p>
          <a:p>
            <a:r>
              <a:rPr lang="it-IT" sz="2800" dirty="0"/>
              <a:t>Nascita di una nuova </a:t>
            </a:r>
            <a:r>
              <a:rPr lang="it-IT" sz="2800" dirty="0">
                <a:solidFill>
                  <a:srgbClr val="FF0000"/>
                </a:solidFill>
              </a:rPr>
              <a:t>‘religione’</a:t>
            </a:r>
          </a:p>
          <a:p>
            <a:endParaRPr lang="it-IT" sz="2800" dirty="0"/>
          </a:p>
        </p:txBody>
      </p:sp>
      <p:pic>
        <p:nvPicPr>
          <p:cNvPr id="5" name="Immagine 4" descr="Immagine che contiene Oggetto astronomico, Universo, Spazio esterno, luna">
            <a:extLst>
              <a:ext uri="{FF2B5EF4-FFF2-40B4-BE49-F238E27FC236}">
                <a16:creationId xmlns:a16="http://schemas.microsoft.com/office/drawing/2014/main" id="{620FAC96-2E41-D7FF-9F56-A7037F38DF32}"/>
              </a:ext>
            </a:extLst>
          </p:cNvPr>
          <p:cNvPicPr>
            <a:picLocks noChangeAspect="1"/>
          </p:cNvPicPr>
          <p:nvPr/>
        </p:nvPicPr>
        <p:blipFill>
          <a:blip r:embed="rId3">
            <a:alphaModFix amt="22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35960" y="272411"/>
            <a:ext cx="6440166" cy="3374647"/>
          </a:xfrm>
          <a:prstGeom prst="rect">
            <a:avLst/>
          </a:prstGeom>
        </p:spPr>
      </p:pic>
    </p:spTree>
    <p:extLst>
      <p:ext uri="{BB962C8B-B14F-4D97-AF65-F5344CB8AC3E}">
        <p14:creationId xmlns:p14="http://schemas.microsoft.com/office/powerpoint/2010/main" val="190374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vestiti, persona, disegno, arte">
            <a:extLst>
              <a:ext uri="{FF2B5EF4-FFF2-40B4-BE49-F238E27FC236}">
                <a16:creationId xmlns:a16="http://schemas.microsoft.com/office/drawing/2014/main" id="{D29B8129-598A-F49D-8537-C059215AD33F}"/>
              </a:ext>
            </a:extLst>
          </p:cNvPr>
          <p:cNvPicPr>
            <a:picLocks noChangeAspect="1"/>
          </p:cNvPicPr>
          <p:nvPr/>
        </p:nvPicPr>
        <p:blipFill>
          <a:blip r:embed="rId2" cstate="print">
            <a:alphaModFix amt="27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72064" y="274340"/>
            <a:ext cx="5112568" cy="6542498"/>
          </a:xfrm>
          <a:prstGeom prst="rect">
            <a:avLst/>
          </a:prstGeom>
        </p:spPr>
      </p:pic>
      <p:sp>
        <p:nvSpPr>
          <p:cNvPr id="2" name="Titolo 1"/>
          <p:cNvSpPr>
            <a:spLocks noGrp="1"/>
          </p:cNvSpPr>
          <p:nvPr>
            <p:ph type="title"/>
          </p:nvPr>
        </p:nvSpPr>
        <p:spPr>
          <a:xfrm>
            <a:off x="695400" y="4869160"/>
            <a:ext cx="11089232" cy="1387624"/>
          </a:xfrm>
        </p:spPr>
        <p:txBody>
          <a:bodyPr rtlCol="0">
            <a:normAutofit fontScale="90000"/>
          </a:bodyPr>
          <a:lstStyle/>
          <a:p>
            <a:pPr algn="l"/>
            <a:r>
              <a:rPr lang="it-IT" dirty="0"/>
              <a:t>L’INTELLIGENZA ARTIFICIALE</a:t>
            </a:r>
            <a:br>
              <a:rPr lang="it-IT" dirty="0"/>
            </a:br>
            <a:r>
              <a:rPr lang="it-IT" dirty="0"/>
              <a:t>COME</a:t>
            </a:r>
            <a:br>
              <a:rPr lang="it-IT" dirty="0"/>
            </a:br>
            <a:r>
              <a:rPr lang="it-IT" dirty="0">
                <a:solidFill>
                  <a:srgbClr val="FFFF00"/>
                </a:solidFill>
              </a:rPr>
              <a:t>ARTISTA</a:t>
            </a:r>
            <a:br>
              <a:rPr lang="it-IT" dirty="0">
                <a:solidFill>
                  <a:srgbClr val="FFFF00"/>
                </a:solidFill>
              </a:rPr>
            </a:br>
            <a:br>
              <a:rPr lang="it-IT" dirty="0">
                <a:solidFill>
                  <a:srgbClr val="FFFF00"/>
                </a:solidFill>
              </a:rPr>
            </a:br>
            <a:r>
              <a:rPr lang="it-IT" dirty="0">
                <a:solidFill>
                  <a:schemeClr val="tx1"/>
                </a:solidFill>
              </a:rPr>
              <a:t>‘</a:t>
            </a:r>
            <a:r>
              <a:rPr lang="en-US" sz="3100" dirty="0">
                <a:solidFill>
                  <a:schemeClr val="tx1"/>
                </a:solidFill>
                <a:latin typeface="+mn-lt"/>
              </a:rPr>
              <a:t>Paul McCartney</a:t>
            </a:r>
            <a:r>
              <a:rPr lang="en-US" sz="3100" dirty="0">
                <a:solidFill>
                  <a:schemeClr val="tx1"/>
                </a:solidFill>
                <a:effectLst/>
                <a:latin typeface="+mn-lt"/>
              </a:rPr>
              <a:t> sings Beach Boys hit, God Only Knows what AI will do next’  warns Beatles expert.</a:t>
            </a:r>
            <a:br>
              <a:rPr lang="en-US" sz="3100" dirty="0">
                <a:solidFill>
                  <a:schemeClr val="tx1"/>
                </a:solidFill>
                <a:effectLst/>
                <a:latin typeface="+mn-lt"/>
              </a:rPr>
            </a:br>
            <a:br>
              <a:rPr lang="en-US" sz="3100" dirty="0">
                <a:solidFill>
                  <a:schemeClr val="tx1"/>
                </a:solidFill>
                <a:effectLst/>
                <a:latin typeface="+mn-lt"/>
              </a:rPr>
            </a:br>
            <a:r>
              <a:rPr lang="en-US" sz="3100" dirty="0">
                <a:solidFill>
                  <a:schemeClr val="tx1"/>
                </a:solidFill>
                <a:effectLst/>
                <a:latin typeface="+mn-lt"/>
              </a:rPr>
              <a:t>Artificial Intelligence can already write poems and novels, and create images indistinguishable from the real thing. Now the technology has helped generate a perfect version of Paul McCartney performing a hit he never recorded.</a:t>
            </a:r>
            <a:br>
              <a:rPr lang="en-US" sz="3100" dirty="0">
                <a:solidFill>
                  <a:schemeClr val="tx1"/>
                </a:solidFill>
                <a:effectLst/>
                <a:latin typeface="+mn-lt"/>
              </a:rPr>
            </a:br>
            <a:br>
              <a:rPr lang="en-US" sz="3100" dirty="0">
                <a:solidFill>
                  <a:schemeClr val="tx1"/>
                </a:solidFill>
                <a:effectLst/>
                <a:latin typeface="+mn-lt"/>
              </a:rPr>
            </a:br>
            <a:r>
              <a:rPr lang="en-US" sz="3100" dirty="0">
                <a:solidFill>
                  <a:schemeClr val="tx1">
                    <a:lumMod val="95000"/>
                  </a:schemeClr>
                </a:solidFill>
                <a:effectLst/>
                <a:latin typeface="+mn-lt"/>
              </a:rPr>
              <a:t>Fonte</a:t>
            </a:r>
            <a:r>
              <a:rPr lang="en-US" sz="3100" dirty="0">
                <a:solidFill>
                  <a:srgbClr val="FFC000"/>
                </a:solidFill>
                <a:effectLst/>
                <a:latin typeface="+mn-lt"/>
              </a:rPr>
              <a:t>: EXPRESS.CO.UK</a:t>
            </a:r>
            <a:br>
              <a:rPr lang="en-US" sz="3100" dirty="0">
                <a:solidFill>
                  <a:schemeClr val="tx1"/>
                </a:solidFill>
                <a:effectLst/>
                <a:latin typeface="+mn-lt"/>
              </a:rPr>
            </a:br>
            <a:endParaRPr lang="it-IT" sz="3100" dirty="0">
              <a:solidFill>
                <a:schemeClr val="tx1"/>
              </a:solidFill>
              <a:latin typeface="+mn-lt"/>
            </a:endParaRPr>
          </a:p>
        </p:txBody>
      </p:sp>
    </p:spTree>
    <p:extLst>
      <p:ext uri="{BB962C8B-B14F-4D97-AF65-F5344CB8AC3E}">
        <p14:creationId xmlns:p14="http://schemas.microsoft.com/office/powerpoint/2010/main" val="315672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1524000" y="457200"/>
            <a:ext cx="9144000" cy="1143000"/>
          </a:xfrm>
        </p:spPr>
        <p:txBody>
          <a:bodyPr rtlCol="0" anchor="b">
            <a:normAutofit/>
          </a:bodyPr>
          <a:lstStyle/>
          <a:p>
            <a:pPr algn="ctr" rtl="0"/>
            <a:r>
              <a:rPr lang="it-IT" sz="3100" dirty="0"/>
              <a:t>RINGRAZIAMENTO ALL’I.A. PER IL MANIFESTO</a:t>
            </a:r>
            <a:br>
              <a:rPr lang="it-IT" sz="3100" dirty="0"/>
            </a:br>
            <a:r>
              <a:rPr lang="it-IT" sz="3100" dirty="0"/>
              <a:t>(STABLE DIFFUSION)</a:t>
            </a:r>
          </a:p>
        </p:txBody>
      </p:sp>
      <p:pic>
        <p:nvPicPr>
          <p:cNvPr id="3" name="Segnaposto contenuto 2" descr="Immagine che contiene Viso umano, persona, muro, vestiti&#10;&#10;Descrizione generata automaticamente">
            <a:extLst>
              <a:ext uri="{FF2B5EF4-FFF2-40B4-BE49-F238E27FC236}">
                <a16:creationId xmlns:a16="http://schemas.microsoft.com/office/drawing/2014/main" id="{974691E9-66D5-F89A-D2BD-D725DF2BB4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583" b="46083"/>
          <a:stretch/>
        </p:blipFill>
        <p:spPr>
          <a:xfrm>
            <a:off x="1991544" y="1772816"/>
            <a:ext cx="7903783" cy="3688432"/>
          </a:xfrm>
          <a:noFill/>
        </p:spPr>
      </p:pic>
      <p:sp>
        <p:nvSpPr>
          <p:cNvPr id="4" name="Segnaposto contenuto 13">
            <a:extLst>
              <a:ext uri="{FF2B5EF4-FFF2-40B4-BE49-F238E27FC236}">
                <a16:creationId xmlns:a16="http://schemas.microsoft.com/office/drawing/2014/main" id="{9D5E2021-B5F3-D7AE-D001-99D6DADB038B}"/>
              </a:ext>
            </a:extLst>
          </p:cNvPr>
          <p:cNvSpPr txBox="1">
            <a:spLocks/>
          </p:cNvSpPr>
          <p:nvPr/>
        </p:nvSpPr>
        <p:spPr>
          <a:xfrm>
            <a:off x="1507149" y="5596157"/>
            <a:ext cx="9144000" cy="893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0" indent="0" algn="ctr">
              <a:buNone/>
            </a:pPr>
            <a:r>
              <a:rPr lang="en-US" b="1" i="0" dirty="0">
                <a:solidFill>
                  <a:schemeClr val="tx1"/>
                </a:solidFill>
                <a:effectLst/>
                <a:latin typeface="Inter"/>
              </a:rPr>
              <a:t>Sony World Photography Award 2023: </a:t>
            </a:r>
            <a:r>
              <a:rPr lang="en-US" b="1" dirty="0" err="1">
                <a:solidFill>
                  <a:schemeClr val="tx1"/>
                </a:solidFill>
                <a:latin typeface="Inter"/>
              </a:rPr>
              <a:t>a</a:t>
            </a:r>
            <a:r>
              <a:rPr lang="en-US" b="1" i="0" dirty="0" err="1">
                <a:solidFill>
                  <a:schemeClr val="tx1"/>
                </a:solidFill>
                <a:effectLst/>
                <a:latin typeface="Inter"/>
              </a:rPr>
              <a:t>rtista</a:t>
            </a:r>
            <a:r>
              <a:rPr lang="en-US" b="1" i="0" dirty="0">
                <a:solidFill>
                  <a:schemeClr val="tx1"/>
                </a:solidFill>
                <a:effectLst/>
                <a:latin typeface="Inter"/>
              </a:rPr>
              <a:t> </a:t>
            </a:r>
            <a:r>
              <a:rPr lang="en-US" b="1" i="0" dirty="0" err="1">
                <a:solidFill>
                  <a:schemeClr val="tx1"/>
                </a:solidFill>
                <a:effectLst/>
                <a:latin typeface="Inter"/>
              </a:rPr>
              <a:t>rifiuta</a:t>
            </a:r>
            <a:r>
              <a:rPr lang="en-US" b="1" i="0" dirty="0">
                <a:solidFill>
                  <a:schemeClr val="tx1"/>
                </a:solidFill>
                <a:effectLst/>
                <a:latin typeface="Inter"/>
              </a:rPr>
              <a:t> il </a:t>
            </a:r>
            <a:r>
              <a:rPr lang="en-US" b="1" i="0" dirty="0" err="1">
                <a:solidFill>
                  <a:schemeClr val="tx1"/>
                </a:solidFill>
                <a:effectLst/>
                <a:latin typeface="Inter"/>
              </a:rPr>
              <a:t>premio</a:t>
            </a:r>
            <a:r>
              <a:rPr lang="en-US" b="1" i="0" dirty="0">
                <a:solidFill>
                  <a:schemeClr val="tx1"/>
                </a:solidFill>
                <a:effectLst/>
                <a:latin typeface="Inter"/>
              </a:rPr>
              <a:t> dopo aver </a:t>
            </a:r>
            <a:r>
              <a:rPr lang="en-US" b="1" i="0" dirty="0" err="1">
                <a:solidFill>
                  <a:schemeClr val="tx1"/>
                </a:solidFill>
                <a:effectLst/>
                <a:latin typeface="Inter"/>
              </a:rPr>
              <a:t>rivelato</a:t>
            </a:r>
            <a:r>
              <a:rPr lang="en-US" b="1" i="0" dirty="0">
                <a:solidFill>
                  <a:schemeClr val="tx1"/>
                </a:solidFill>
                <a:effectLst/>
                <a:latin typeface="Inter"/>
              </a:rPr>
              <a:t> </a:t>
            </a:r>
            <a:r>
              <a:rPr lang="en-US" b="1" i="0" dirty="0" err="1">
                <a:solidFill>
                  <a:schemeClr val="tx1"/>
                </a:solidFill>
                <a:effectLst/>
                <a:latin typeface="Inter"/>
              </a:rPr>
              <a:t>che</a:t>
            </a:r>
            <a:r>
              <a:rPr lang="en-US" b="1" i="0" dirty="0">
                <a:solidFill>
                  <a:schemeClr val="tx1"/>
                </a:solidFill>
                <a:effectLst/>
                <a:latin typeface="Inter"/>
              </a:rPr>
              <a:t> la </a:t>
            </a:r>
            <a:r>
              <a:rPr lang="en-US" b="1" i="0" dirty="0" err="1">
                <a:solidFill>
                  <a:schemeClr val="tx1"/>
                </a:solidFill>
                <a:effectLst/>
                <a:latin typeface="Inter"/>
              </a:rPr>
              <a:t>fotografia</a:t>
            </a:r>
            <a:r>
              <a:rPr lang="en-US" b="1" i="0" dirty="0">
                <a:solidFill>
                  <a:schemeClr val="tx1"/>
                </a:solidFill>
                <a:effectLst/>
                <a:latin typeface="Inter"/>
              </a:rPr>
              <a:t> è </a:t>
            </a:r>
            <a:r>
              <a:rPr lang="en-US" b="1" i="0" dirty="0" err="1">
                <a:solidFill>
                  <a:schemeClr val="tx1"/>
                </a:solidFill>
                <a:effectLst/>
                <a:latin typeface="Inter"/>
              </a:rPr>
              <a:t>stata</a:t>
            </a:r>
            <a:r>
              <a:rPr lang="en-US" b="1" i="0" dirty="0">
                <a:solidFill>
                  <a:schemeClr val="tx1"/>
                </a:solidFill>
                <a:effectLst/>
                <a:latin typeface="Inter"/>
              </a:rPr>
              <a:t> generate da </a:t>
            </a:r>
            <a:r>
              <a:rPr lang="en-US" b="1" i="0" dirty="0" err="1">
                <a:solidFill>
                  <a:schemeClr val="tx1"/>
                </a:solidFill>
                <a:effectLst/>
                <a:latin typeface="Inter"/>
              </a:rPr>
              <a:t>una</a:t>
            </a:r>
            <a:r>
              <a:rPr lang="en-US" b="1" i="0" dirty="0">
                <a:solidFill>
                  <a:schemeClr val="tx1"/>
                </a:solidFill>
                <a:effectLst/>
                <a:latin typeface="Inter"/>
              </a:rPr>
              <a:t> I.A. a </a:t>
            </a:r>
            <a:r>
              <a:rPr lang="en-US" b="1" i="0" dirty="0" err="1">
                <a:solidFill>
                  <a:schemeClr val="tx1"/>
                </a:solidFill>
                <a:effectLst/>
                <a:latin typeface="Inter"/>
              </a:rPr>
              <a:t>insaputa</a:t>
            </a:r>
            <a:r>
              <a:rPr lang="en-US" b="1" i="0" dirty="0">
                <a:solidFill>
                  <a:schemeClr val="tx1"/>
                </a:solidFill>
                <a:effectLst/>
                <a:latin typeface="Inter"/>
              </a:rPr>
              <a:t> </a:t>
            </a:r>
            <a:r>
              <a:rPr lang="en-US" b="1" i="0" dirty="0" err="1">
                <a:solidFill>
                  <a:schemeClr val="tx1"/>
                </a:solidFill>
                <a:effectLst/>
                <a:latin typeface="Inter"/>
              </a:rPr>
              <a:t>dei</a:t>
            </a:r>
            <a:r>
              <a:rPr lang="en-US" b="1" i="0" dirty="0">
                <a:solidFill>
                  <a:schemeClr val="tx1"/>
                </a:solidFill>
                <a:effectLst/>
                <a:latin typeface="Inter"/>
              </a:rPr>
              <a:t> </a:t>
            </a:r>
            <a:r>
              <a:rPr lang="en-US" b="1" i="0" dirty="0" err="1">
                <a:solidFill>
                  <a:schemeClr val="tx1"/>
                </a:solidFill>
                <a:effectLst/>
                <a:latin typeface="Inter"/>
              </a:rPr>
              <a:t>giudici</a:t>
            </a:r>
            <a:r>
              <a:rPr lang="en-US" b="1" i="0" dirty="0">
                <a:solidFill>
                  <a:schemeClr val="tx1"/>
                </a:solidFill>
                <a:effectLst/>
                <a:latin typeface="Inter"/>
              </a:rPr>
              <a:t>.</a:t>
            </a:r>
            <a:endParaRPr lang="it-IT" dirty="0">
              <a:solidFill>
                <a:schemeClr val="tx1"/>
              </a:solidFill>
            </a:endParaRPr>
          </a:p>
        </p:txBody>
      </p:sp>
    </p:spTree>
    <p:extLst>
      <p:ext uri="{BB962C8B-B14F-4D97-AF65-F5344CB8AC3E}">
        <p14:creationId xmlns:p14="http://schemas.microsoft.com/office/powerpoint/2010/main" val="304282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3372" y="430932"/>
            <a:ext cx="11305256" cy="5996136"/>
          </a:xfrm>
        </p:spPr>
        <p:txBody>
          <a:bodyPr rtlCol="0">
            <a:normAutofit fontScale="90000"/>
          </a:bodyPr>
          <a:lstStyle/>
          <a:p>
            <a:pPr lvl="0">
              <a:lnSpc>
                <a:spcPct val="107000"/>
              </a:lnSpc>
            </a:pPr>
            <a:r>
              <a:rPr lang="it-IT" dirty="0"/>
              <a:t>L’INTELLIGENZA ARTIFICIALE</a:t>
            </a:r>
            <a:br>
              <a:rPr lang="it-IT" dirty="0"/>
            </a:br>
            <a:r>
              <a:rPr lang="it-IT" dirty="0">
                <a:solidFill>
                  <a:srgbClr val="92D050"/>
                </a:solidFill>
              </a:rPr>
              <a:t>COME</a:t>
            </a:r>
            <a:br>
              <a:rPr lang="it-IT" dirty="0">
                <a:solidFill>
                  <a:srgbClr val="FFFF00"/>
                </a:solidFill>
              </a:rPr>
            </a:br>
            <a:r>
              <a:rPr lang="it-IT" dirty="0">
                <a:solidFill>
                  <a:srgbClr val="FFFF00"/>
                </a:solidFill>
              </a:rPr>
              <a:t>MENTORE/</a:t>
            </a:r>
            <a:r>
              <a:rPr lang="it-IT">
                <a:solidFill>
                  <a:srgbClr val="FFFF00"/>
                </a:solidFill>
              </a:rPr>
              <a:t>EDUCATORE/RISOLUTORE</a:t>
            </a:r>
            <a:br>
              <a:rPr lang="it-IT" dirty="0"/>
            </a:br>
            <a:br>
              <a:rPr lang="it-IT" dirty="0"/>
            </a:br>
            <a:br>
              <a:rPr lang="it-IT" dirty="0"/>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Generazione di testi/riassunti/relazioni/report/inferenze.</a:t>
            </a: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Risoluzione di problemi scientifici e informatici.</a:t>
            </a: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Richiesta di informazioni senza ‘controllo’.</a:t>
            </a: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Aggravamento della carenza di spirito critico.</a:t>
            </a: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Risoluzione immediata di problemi senza esplicitare il metodo risolutivo.</a:t>
            </a:r>
            <a:b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Appiattimento e uniformità nelle risposte.</a:t>
            </a:r>
            <a:br>
              <a:rPr lang="it-IT" sz="1800" kern="100" dirty="0">
                <a:effectLst/>
                <a:latin typeface="Calibri" panose="020F0502020204030204" pitchFamily="34" charset="0"/>
                <a:ea typeface="Calibri" panose="020F0502020204030204" pitchFamily="34" charset="0"/>
                <a:cs typeface="Times New Roman" panose="02020603050405020304" pitchFamily="18" charset="0"/>
              </a:rPr>
            </a:br>
            <a:br>
              <a:rPr lang="it-IT"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p:txBody>
      </p:sp>
      <p:pic>
        <p:nvPicPr>
          <p:cNvPr id="4" name="Immagine 3" descr="Immagine che contiene Viso umano, cartone animato, Personaggio immaginario, Yoda&#10;&#10;Descrizione generata automaticamente">
            <a:extLst>
              <a:ext uri="{FF2B5EF4-FFF2-40B4-BE49-F238E27FC236}">
                <a16:creationId xmlns:a16="http://schemas.microsoft.com/office/drawing/2014/main" id="{34BC3A06-2905-B32F-D969-3709315AA16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08640" y="908720"/>
            <a:ext cx="3239988" cy="3239988"/>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08420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9336" y="112658"/>
            <a:ext cx="11593288" cy="6264696"/>
          </a:xfrm>
        </p:spPr>
        <p:txBody>
          <a:bodyPr rtlCol="0">
            <a:normAutofit fontScale="90000"/>
          </a:bodyPr>
          <a:lstStyle/>
          <a:p>
            <a:pPr>
              <a:lnSpc>
                <a:spcPct val="107000"/>
              </a:lnSpc>
              <a:spcAft>
                <a:spcPts val="800"/>
              </a:spcAft>
            </a:pPr>
            <a:r>
              <a:rPr lang="it-IT" dirty="0"/>
              <a:t>L’INTELLIGENZA ARTIFICIALE</a:t>
            </a:r>
            <a:br>
              <a:rPr lang="it-IT" dirty="0"/>
            </a:br>
            <a:r>
              <a:rPr lang="it-IT" dirty="0"/>
              <a:t>COME </a:t>
            </a:r>
            <a:r>
              <a:rPr lang="it-IT" dirty="0">
                <a:solidFill>
                  <a:srgbClr val="FFFF00"/>
                </a:solidFill>
              </a:rPr>
              <a:t>MINACCIA</a:t>
            </a:r>
            <a:br>
              <a:rPr lang="it-IT" dirty="0"/>
            </a:br>
            <a:br>
              <a:rPr lang="it-IT" dirty="0"/>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L’utilizzo consapevole della risorsa riguarda le persone che sono </a:t>
            </a:r>
            <a:r>
              <a:rPr lang="it-IT" sz="27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già</a:t>
            </a: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responsabili e attente, mentre la potenza di questo nuovo strumento porterà molti individui a utilizzarlo per scopi imprevedibili come succede per ogni altra tecnologia. </a:t>
            </a: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L’AI è stata definita più pericolosa della bomba atomica.</a:t>
            </a: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Ambito militare</a:t>
            </a: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Ambito economico</a:t>
            </a: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Ambito politico</a:t>
            </a: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Attenzione ad un atteggiamento di repulsione e pregiudizi</a:t>
            </a:r>
            <a:endParaRPr lang="it-IT" dirty="0"/>
          </a:p>
        </p:txBody>
      </p:sp>
      <p:pic>
        <p:nvPicPr>
          <p:cNvPr id="3" name="Immagine 2">
            <a:extLst>
              <a:ext uri="{FF2B5EF4-FFF2-40B4-BE49-F238E27FC236}">
                <a16:creationId xmlns:a16="http://schemas.microsoft.com/office/drawing/2014/main" id="{165CAE2C-0742-F28A-4DC0-FE32ACD405EF}"/>
              </a:ext>
            </a:extLst>
          </p:cNvPr>
          <p:cNvPicPr>
            <a:picLocks noChangeAspect="1"/>
          </p:cNvPicPr>
          <p:nvPr/>
        </p:nvPicPr>
        <p:blipFill>
          <a:blip r:embed="rId2">
            <a:alphaModFix amt="16000"/>
          </a:blip>
          <a:stretch>
            <a:fillRect/>
          </a:stretch>
        </p:blipFill>
        <p:spPr>
          <a:xfrm>
            <a:off x="3190673" y="116632"/>
            <a:ext cx="8976320" cy="6740114"/>
          </a:xfrm>
          <a:prstGeom prst="rect">
            <a:avLst/>
          </a:prstGeom>
        </p:spPr>
      </p:pic>
      <p:cxnSp>
        <p:nvCxnSpPr>
          <p:cNvPr id="5" name="Connettore diritto 4">
            <a:extLst>
              <a:ext uri="{FF2B5EF4-FFF2-40B4-BE49-F238E27FC236}">
                <a16:creationId xmlns:a16="http://schemas.microsoft.com/office/drawing/2014/main" id="{957EB71F-48E4-CA5C-068A-F28E816A94B3}"/>
              </a:ext>
            </a:extLst>
          </p:cNvPr>
          <p:cNvCxnSpPr/>
          <p:nvPr/>
        </p:nvCxnSpPr>
        <p:spPr>
          <a:xfrm>
            <a:off x="263352" y="5805264"/>
            <a:ext cx="1173730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32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cerchio, giallo, simbolo, Ambra&#10;&#10;Descrizione generata automaticamente">
            <a:extLst>
              <a:ext uri="{FF2B5EF4-FFF2-40B4-BE49-F238E27FC236}">
                <a16:creationId xmlns:a16="http://schemas.microsoft.com/office/drawing/2014/main" id="{133E64A3-10D5-681D-D367-2B85FD97C1D7}"/>
              </a:ext>
            </a:extLst>
          </p:cNvPr>
          <p:cNvPicPr>
            <a:picLocks noChangeAspect="1"/>
          </p:cNvPicPr>
          <p:nvPr/>
        </p:nvPicPr>
        <p:blipFill>
          <a:blip r:embed="rId2" cstate="print">
            <a:alphaModFix amt="52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24392" y="476672"/>
            <a:ext cx="1930381" cy="1930381"/>
          </a:xfrm>
          <a:prstGeom prst="rect">
            <a:avLst/>
          </a:prstGeom>
          <a:effectLst>
            <a:glow rad="1727200">
              <a:schemeClr val="accent5">
                <a:satMod val="175000"/>
                <a:alpha val="40000"/>
              </a:schemeClr>
            </a:glow>
          </a:effectLst>
        </p:spPr>
      </p:pic>
      <p:sp>
        <p:nvSpPr>
          <p:cNvPr id="2" name="Titolo 1"/>
          <p:cNvSpPr>
            <a:spLocks noGrp="1"/>
          </p:cNvSpPr>
          <p:nvPr>
            <p:ph type="title"/>
          </p:nvPr>
        </p:nvSpPr>
        <p:spPr>
          <a:xfrm>
            <a:off x="263352" y="260648"/>
            <a:ext cx="11665296" cy="6336704"/>
          </a:xfrm>
        </p:spPr>
        <p:txBody>
          <a:bodyPr rtlCol="0">
            <a:normAutofit/>
          </a:bodyPr>
          <a:lstStyle/>
          <a:p>
            <a:pPr>
              <a:lnSpc>
                <a:spcPct val="107000"/>
              </a:lnSpc>
              <a:spcAft>
                <a:spcPts val="800"/>
              </a:spcAft>
            </a:pPr>
            <a:r>
              <a:rPr lang="it-IT" dirty="0"/>
              <a:t>UNA VALANGA IMPOSSIBILE DA FERMARE</a:t>
            </a:r>
            <a:br>
              <a:rPr lang="it-IT" dirty="0"/>
            </a:br>
            <a:r>
              <a:rPr lang="it-IT" dirty="0">
                <a:solidFill>
                  <a:srgbClr val="FFFF00"/>
                </a:solidFill>
              </a:rPr>
              <a:t>ALLARMI E SALTI IN AVANTI</a:t>
            </a:r>
            <a:br>
              <a:rPr lang="it-IT" dirty="0"/>
            </a:br>
            <a:br>
              <a:rPr lang="it-IT" dirty="0"/>
            </a:br>
            <a:r>
              <a:rPr lang="it-IT" sz="1800" dirty="0">
                <a:solidFill>
                  <a:schemeClr val="tx1"/>
                </a:solidFill>
                <a:latin typeface="+mn-lt"/>
              </a:rPr>
              <a:t>“I problemi sottolineati non derivano dall’AI di per sé, quanto piuttosto sulle scelte fatte dalle aziende e dalle società sull’utilizzo di tali tecnologie”, sottolinea l’economista </a:t>
            </a:r>
            <a:r>
              <a:rPr lang="it-IT" sz="1800" dirty="0" err="1">
                <a:solidFill>
                  <a:schemeClr val="tx1"/>
                </a:solidFill>
                <a:latin typeface="+mn-lt"/>
              </a:rPr>
              <a:t>Daron</a:t>
            </a:r>
            <a:r>
              <a:rPr lang="it-IT" sz="1800" dirty="0">
                <a:solidFill>
                  <a:schemeClr val="tx1"/>
                </a:solidFill>
                <a:latin typeface="+mn-lt"/>
              </a:rPr>
              <a:t> </a:t>
            </a:r>
            <a:r>
              <a:rPr lang="it-IT" sz="1800" dirty="0" err="1">
                <a:solidFill>
                  <a:schemeClr val="tx1"/>
                </a:solidFill>
                <a:latin typeface="+mn-lt"/>
              </a:rPr>
              <a:t>Kamer</a:t>
            </a:r>
            <a:r>
              <a:rPr lang="it-IT" sz="1800" dirty="0">
                <a:solidFill>
                  <a:schemeClr val="tx1"/>
                </a:solidFill>
                <a:latin typeface="+mn-lt"/>
              </a:rPr>
              <a:t> </a:t>
            </a:r>
            <a:r>
              <a:rPr lang="it-IT" sz="1800" dirty="0" err="1">
                <a:solidFill>
                  <a:schemeClr val="tx1"/>
                </a:solidFill>
                <a:latin typeface="+mn-lt"/>
              </a:rPr>
              <a:t>Acemoğlu</a:t>
            </a:r>
            <a:r>
              <a:rPr lang="it-IT" sz="1800" dirty="0">
                <a:solidFill>
                  <a:schemeClr val="tx1"/>
                </a:solidFill>
                <a:latin typeface="+mn-lt"/>
              </a:rPr>
              <a:t>.</a:t>
            </a:r>
            <a:br>
              <a:rPr lang="it-IT" sz="1800" dirty="0">
                <a:solidFill>
                  <a:schemeClr val="tx1"/>
                </a:solidFill>
                <a:latin typeface="+mn-lt"/>
              </a:rPr>
            </a:br>
            <a:br>
              <a:rPr lang="it-IT" sz="1800" dirty="0">
                <a:solidFill>
                  <a:schemeClr val="tx1"/>
                </a:solidFill>
                <a:latin typeface="+mn-lt"/>
              </a:rPr>
            </a:br>
            <a:r>
              <a:rPr lang="it-IT" sz="1800" dirty="0">
                <a:solidFill>
                  <a:schemeClr val="tx1"/>
                </a:solidFill>
                <a:latin typeface="+mn-lt"/>
              </a:rPr>
              <a:t>Una soluzione potrebbe essere quella di garantire che l’IA sia sempre sotto il controllo umano offrendo ai ricercatori un ruolo attivo nel mitigare i possibili effetti negativi dell’AI. Ci sarebbero però dei limiti umani a questo processo. Resta così l’auspicio di potenziamento del sistema di vigilanza legislativa.</a:t>
            </a:r>
            <a:br>
              <a:rPr lang="it-IT" sz="1800" dirty="0">
                <a:solidFill>
                  <a:schemeClr val="tx1"/>
                </a:solidFill>
                <a:latin typeface="+mn-lt"/>
              </a:rPr>
            </a:br>
            <a:br>
              <a:rPr lang="it-IT" sz="1800" dirty="0">
                <a:solidFill>
                  <a:schemeClr val="tx1"/>
                </a:solidFill>
                <a:latin typeface="+mn-lt"/>
              </a:rPr>
            </a:br>
            <a:r>
              <a:rPr lang="it-IT" sz="1800" dirty="0">
                <a:solidFill>
                  <a:schemeClr val="tx1"/>
                </a:solidFill>
                <a:latin typeface="+mn-lt"/>
              </a:rPr>
              <a:t>«Molti studiosi ma anche molti imprenditori americani sono tra i firmatari di questo appello che sottolinea la necessità di regolare lo sviluppo a larga scala dell’Intelligenza Artificiale - spiega la professoressa Rita Cucchiara - che richiedono a gran voce la creazione di un ente governativo di controllo».</a:t>
            </a:r>
            <a:br>
              <a:rPr lang="it-IT" sz="1800" dirty="0">
                <a:solidFill>
                  <a:schemeClr val="tx1"/>
                </a:solidFill>
                <a:latin typeface="+mn-lt"/>
              </a:rPr>
            </a:br>
            <a:br>
              <a:rPr lang="it-IT" sz="1800" dirty="0">
                <a:solidFill>
                  <a:schemeClr val="tx1"/>
                </a:solidFill>
                <a:latin typeface="+mn-lt"/>
              </a:rPr>
            </a:br>
            <a:r>
              <a:rPr lang="it-IT" sz="1800" dirty="0">
                <a:solidFill>
                  <a:schemeClr val="tx1"/>
                </a:solidFill>
                <a:latin typeface="+mn-lt"/>
              </a:rPr>
              <a:t>Si tratta però solo di alcuni Paesi, come gli Stati Uniti e l’Europa in cui si è già iniziato a discutere di forme di regolamentazione per l’AI. La mancanza di un’ottica internazionale però rischierà presto di vanificare lo sforzo.</a:t>
            </a:r>
            <a:br>
              <a:rPr lang="it-IT" sz="1800" dirty="0">
                <a:solidFill>
                  <a:schemeClr val="tx1"/>
                </a:solidFill>
                <a:latin typeface="+mn-lt"/>
              </a:rPr>
            </a:br>
            <a:br>
              <a:rPr lang="it-IT" sz="1800" dirty="0">
                <a:solidFill>
                  <a:schemeClr val="tx1"/>
                </a:solidFill>
                <a:latin typeface="+mn-lt"/>
              </a:rPr>
            </a:br>
            <a:r>
              <a:rPr lang="it-IT" sz="1800" dirty="0">
                <a:solidFill>
                  <a:schemeClr val="tx1">
                    <a:lumMod val="95000"/>
                  </a:schemeClr>
                </a:solidFill>
                <a:latin typeface="+mn-lt"/>
              </a:rPr>
              <a:t>Fonte</a:t>
            </a:r>
            <a:r>
              <a:rPr lang="it-IT" sz="1800" dirty="0">
                <a:solidFill>
                  <a:srgbClr val="FFC000"/>
                </a:solidFill>
                <a:latin typeface="+mn-lt"/>
              </a:rPr>
              <a:t>: MONEY.IT</a:t>
            </a:r>
            <a:endParaRPr lang="it-IT" dirty="0">
              <a:solidFill>
                <a:srgbClr val="FFC000"/>
              </a:solidFill>
            </a:endParaRPr>
          </a:p>
        </p:txBody>
      </p:sp>
    </p:spTree>
    <p:extLst>
      <p:ext uri="{BB962C8B-B14F-4D97-AF65-F5344CB8AC3E}">
        <p14:creationId xmlns:p14="http://schemas.microsoft.com/office/powerpoint/2010/main" val="258816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263352" y="260648"/>
            <a:ext cx="11665296" cy="6336704"/>
          </a:xfrm>
        </p:spPr>
        <p:txBody>
          <a:bodyPr rtlCol="0">
            <a:normAutofit fontScale="90000"/>
          </a:bodyPr>
          <a:lstStyle/>
          <a:p>
            <a:pPr>
              <a:lnSpc>
                <a:spcPct val="107000"/>
              </a:lnSpc>
              <a:spcAft>
                <a:spcPts val="800"/>
              </a:spcAft>
            </a:pPr>
            <a:r>
              <a:rPr lang="it-IT" dirty="0"/>
              <a:t>UNA VALANGA IMPOSSIBILE DA FERMARE</a:t>
            </a:r>
            <a:br>
              <a:rPr lang="it-IT" dirty="0"/>
            </a:br>
            <a:r>
              <a:rPr lang="it-IT" dirty="0">
                <a:solidFill>
                  <a:srgbClr val="FFFF00"/>
                </a:solidFill>
              </a:rPr>
              <a:t>ALLARMI E SALTI IN AVANTI</a:t>
            </a:r>
            <a:br>
              <a:rPr lang="it-IT" dirty="0">
                <a:solidFill>
                  <a:srgbClr val="FFFF00"/>
                </a:solidFill>
              </a:rPr>
            </a:br>
            <a:br>
              <a:rPr lang="it-IT" dirty="0">
                <a:solidFill>
                  <a:schemeClr val="tx1"/>
                </a:solidFill>
                <a:latin typeface="+mn-lt"/>
              </a:rPr>
            </a:br>
            <a:r>
              <a:rPr lang="it-IT" sz="3100" i="0" dirty="0">
                <a:solidFill>
                  <a:schemeClr val="tx1"/>
                </a:solidFill>
                <a:effectLst/>
                <a:latin typeface="+mn-lt"/>
              </a:rPr>
              <a:t>Geoffrey </a:t>
            </a:r>
            <a:r>
              <a:rPr lang="it-IT" sz="3100" i="0" dirty="0" err="1">
                <a:solidFill>
                  <a:schemeClr val="tx1"/>
                </a:solidFill>
                <a:effectLst/>
                <a:latin typeface="+mn-lt"/>
              </a:rPr>
              <a:t>Hinton</a:t>
            </a:r>
            <a:r>
              <a:rPr lang="it-IT" sz="3100" i="0" dirty="0">
                <a:solidFill>
                  <a:schemeClr val="tx1"/>
                </a:solidFill>
                <a:effectLst/>
                <a:latin typeface="+mn-lt"/>
              </a:rPr>
              <a:t>, il «padrino» pentito dell'intelligenza artificiale lancia l'allarme: «È spaventosa»</a:t>
            </a:r>
            <a:br>
              <a:rPr lang="it-IT" dirty="0">
                <a:solidFill>
                  <a:schemeClr val="tx1"/>
                </a:solidFill>
                <a:latin typeface="+mn-lt"/>
              </a:rPr>
            </a:br>
            <a:br>
              <a:rPr lang="it-IT" sz="2700" dirty="0">
                <a:solidFill>
                  <a:schemeClr val="tx1"/>
                </a:solidFill>
                <a:latin typeface="+mn-lt"/>
              </a:rPr>
            </a:br>
            <a:r>
              <a:rPr lang="it-IT" sz="2700" i="0" dirty="0">
                <a:solidFill>
                  <a:schemeClr val="tx1"/>
                </a:solidFill>
                <a:effectLst/>
                <a:latin typeface="+mn-lt"/>
              </a:rPr>
              <a:t>«Noi siamo sistemi biologici e questi sono sistemi digitali. E la grande differenza è che nei sistemi digitali ci sono molte copie dello stesso insieme di pesi, dello stesso modello del mondo. E tutte queste copie possono imparare separatamente, ma condividono le loro conoscenze all'istante. Quindi è come se avessimo 10mila persone e ogni volta che una persona impara qualcosa, tutti la conoscono automaticamente. È così che questi chatbot possono sapere molto di più di una singola persona». </a:t>
            </a:r>
            <a:r>
              <a:rPr lang="it-IT" dirty="0"/>
              <a:t>	</a:t>
            </a:r>
            <a:br>
              <a:rPr lang="it-IT" sz="1800" dirty="0">
                <a:solidFill>
                  <a:schemeClr val="tx1"/>
                </a:solidFill>
                <a:latin typeface="+mn-lt"/>
              </a:rPr>
            </a:br>
            <a:br>
              <a:rPr lang="it-IT" sz="1800" dirty="0">
                <a:solidFill>
                  <a:schemeClr val="tx1"/>
                </a:solidFill>
                <a:latin typeface="+mn-lt"/>
              </a:rPr>
            </a:br>
            <a:r>
              <a:rPr lang="it-IT" sz="1800" dirty="0">
                <a:solidFill>
                  <a:schemeClr val="tx1"/>
                </a:solidFill>
                <a:latin typeface="+mn-lt"/>
              </a:rPr>
              <a:t>Fonte: </a:t>
            </a:r>
            <a:r>
              <a:rPr lang="it-IT" sz="1800" dirty="0">
                <a:solidFill>
                  <a:srgbClr val="FFC000"/>
                </a:solidFill>
                <a:latin typeface="+mn-lt"/>
              </a:rPr>
              <a:t>CORRIERE DELLA SERA</a:t>
            </a:r>
            <a:endParaRPr lang="it-IT" dirty="0">
              <a:solidFill>
                <a:srgbClr val="FFC000"/>
              </a:solidFill>
            </a:endParaRPr>
          </a:p>
        </p:txBody>
      </p:sp>
      <p:pic>
        <p:nvPicPr>
          <p:cNvPr id="4" name="Immagine 3" descr="Immagine che contiene cerchio, giallo, simbolo, Ambra&#10;&#10;Descrizione generata automaticamente">
            <a:extLst>
              <a:ext uri="{FF2B5EF4-FFF2-40B4-BE49-F238E27FC236}">
                <a16:creationId xmlns:a16="http://schemas.microsoft.com/office/drawing/2014/main" id="{726B935E-8CC3-5892-3F2C-1FFFAEC356D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24392" y="476672"/>
            <a:ext cx="1930381" cy="1930381"/>
          </a:xfrm>
          <a:prstGeom prst="rect">
            <a:avLst/>
          </a:prstGeom>
          <a:effectLst>
            <a:glow rad="1727200">
              <a:schemeClr val="accent5">
                <a:satMod val="175000"/>
                <a:alpha val="40000"/>
              </a:schemeClr>
            </a:glow>
          </a:effectLst>
        </p:spPr>
      </p:pic>
    </p:spTree>
    <p:extLst>
      <p:ext uri="{BB962C8B-B14F-4D97-AF65-F5344CB8AC3E}">
        <p14:creationId xmlns:p14="http://schemas.microsoft.com/office/powerpoint/2010/main" val="43298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263352" y="260648"/>
            <a:ext cx="11928648" cy="6336704"/>
          </a:xfrm>
        </p:spPr>
        <p:txBody>
          <a:bodyPr rtlCol="0">
            <a:normAutofit fontScale="90000"/>
          </a:bodyPr>
          <a:lstStyle/>
          <a:p>
            <a:pPr algn="l" fontAlgn="base"/>
            <a:r>
              <a:rPr lang="it-IT" dirty="0"/>
              <a:t>UNA VALANGA IMPOSSIBILE DA FERMARE</a:t>
            </a:r>
            <a:br>
              <a:rPr lang="it-IT" dirty="0"/>
            </a:br>
            <a:r>
              <a:rPr lang="it-IT" dirty="0">
                <a:solidFill>
                  <a:srgbClr val="FFFF00"/>
                </a:solidFill>
              </a:rPr>
              <a:t>ALLARMI E SALTI IN AVANTI</a:t>
            </a:r>
            <a:br>
              <a:rPr lang="it-IT" dirty="0">
                <a:solidFill>
                  <a:srgbClr val="FFFF00"/>
                </a:solidFill>
              </a:rPr>
            </a:br>
            <a:br>
              <a:rPr lang="it-IT" dirty="0">
                <a:solidFill>
                  <a:srgbClr val="FFFF00"/>
                </a:solidFill>
              </a:rPr>
            </a:br>
            <a:r>
              <a:rPr lang="it-IT" sz="2200" dirty="0">
                <a:solidFill>
                  <a:schemeClr val="tx1"/>
                </a:solidFill>
                <a:latin typeface="+mn-lt"/>
              </a:rPr>
              <a:t>«</a:t>
            </a:r>
            <a:r>
              <a:rPr lang="it-IT" sz="2200" dirty="0" err="1">
                <a:solidFill>
                  <a:schemeClr val="tx1"/>
                </a:solidFill>
                <a:effectLst/>
                <a:latin typeface="+mn-lt"/>
              </a:rPr>
              <a:t>Musk</a:t>
            </a:r>
            <a:r>
              <a:rPr lang="it-IT" sz="2200" dirty="0">
                <a:solidFill>
                  <a:schemeClr val="tx1"/>
                </a:solidFill>
                <a:effectLst/>
                <a:latin typeface="+mn-lt"/>
              </a:rPr>
              <a:t> lancia l'allarme: sospendere l'intelligenza artificiale, è un rischio per l'umanità</a:t>
            </a:r>
            <a:br>
              <a:rPr lang="it-IT" sz="2200" dirty="0">
                <a:solidFill>
                  <a:schemeClr val="tx1"/>
                </a:solidFill>
                <a:effectLst/>
                <a:latin typeface="+mn-lt"/>
              </a:rPr>
            </a:br>
            <a:r>
              <a:rPr lang="it-IT" sz="2200" dirty="0">
                <a:solidFill>
                  <a:schemeClr val="tx1"/>
                </a:solidFill>
                <a:effectLst/>
                <a:latin typeface="+mn-lt"/>
              </a:rPr>
              <a:t>L'appello firmato con gli esperti di settore»</a:t>
            </a:r>
            <a:br>
              <a:rPr lang="it-IT" sz="2200" dirty="0">
                <a:solidFill>
                  <a:schemeClr val="tx1"/>
                </a:solidFill>
                <a:effectLst/>
                <a:latin typeface="+mn-lt"/>
              </a:rPr>
            </a:br>
            <a:r>
              <a:rPr lang="it-IT" sz="2200" dirty="0">
                <a:solidFill>
                  <a:schemeClr val="tx1">
                    <a:lumMod val="95000"/>
                  </a:schemeClr>
                </a:solidFill>
                <a:effectLst/>
                <a:latin typeface="+mn-lt"/>
              </a:rPr>
              <a:t>Fonte</a:t>
            </a:r>
            <a:r>
              <a:rPr lang="it-IT" sz="2200" dirty="0">
                <a:solidFill>
                  <a:srgbClr val="FFC000"/>
                </a:solidFill>
                <a:effectLst/>
                <a:latin typeface="+mn-lt"/>
              </a:rPr>
              <a:t>: RAINEWS</a:t>
            </a:r>
            <a:br>
              <a:rPr lang="it-IT" sz="2200" b="1" dirty="0">
                <a:solidFill>
                  <a:schemeClr val="tx1"/>
                </a:solidFill>
                <a:effectLst/>
                <a:latin typeface="+mn-lt"/>
              </a:rPr>
            </a:br>
            <a:br>
              <a:rPr lang="it-IT" sz="2200" b="1" dirty="0">
                <a:solidFill>
                  <a:schemeClr val="tx1"/>
                </a:solidFill>
                <a:effectLst/>
                <a:latin typeface="+mn-lt"/>
              </a:rPr>
            </a:br>
            <a:r>
              <a:rPr lang="it-IT" sz="2200" b="1" dirty="0">
                <a:solidFill>
                  <a:schemeClr val="tx1"/>
                </a:solidFill>
                <a:effectLst/>
                <a:latin typeface="+mn-lt"/>
              </a:rPr>
              <a:t>«</a:t>
            </a:r>
            <a:r>
              <a:rPr lang="it-IT" sz="2200" dirty="0">
                <a:solidFill>
                  <a:schemeClr val="tx1"/>
                </a:solidFill>
                <a:latin typeface="+mn-lt"/>
              </a:rPr>
              <a:t>Intelligenza artificiale, allarme Onu: “Grave minaccia per i diritti umani”»</a:t>
            </a:r>
            <a:br>
              <a:rPr lang="it-IT" sz="2200" dirty="0">
                <a:solidFill>
                  <a:schemeClr val="tx1"/>
                </a:solidFill>
                <a:latin typeface="+mn-lt"/>
              </a:rPr>
            </a:br>
            <a:r>
              <a:rPr lang="it-IT" sz="2200" dirty="0">
                <a:solidFill>
                  <a:schemeClr val="tx1">
                    <a:lumMod val="95000"/>
                  </a:schemeClr>
                </a:solidFill>
                <a:latin typeface="+mn-lt"/>
              </a:rPr>
              <a:t>Fonte</a:t>
            </a:r>
            <a:r>
              <a:rPr lang="it-IT" sz="2200" dirty="0">
                <a:solidFill>
                  <a:srgbClr val="FFC000"/>
                </a:solidFill>
                <a:latin typeface="+mn-lt"/>
              </a:rPr>
              <a:t>:  NETWORK DIGITAL 360</a:t>
            </a:r>
            <a:br>
              <a:rPr lang="it-IT" sz="2200" dirty="0">
                <a:solidFill>
                  <a:schemeClr val="tx1"/>
                </a:solidFill>
                <a:latin typeface="+mn-lt"/>
              </a:rPr>
            </a:br>
            <a:br>
              <a:rPr lang="it-IT" sz="2200" dirty="0">
                <a:solidFill>
                  <a:schemeClr val="tx1"/>
                </a:solidFill>
                <a:latin typeface="+mn-lt"/>
              </a:rPr>
            </a:br>
            <a:r>
              <a:rPr lang="it-IT" sz="2200" dirty="0">
                <a:solidFill>
                  <a:schemeClr val="tx1"/>
                </a:solidFill>
                <a:latin typeface="+mn-lt"/>
              </a:rPr>
              <a:t>«</a:t>
            </a:r>
            <a:r>
              <a:rPr lang="it-IT" sz="2200" dirty="0">
                <a:solidFill>
                  <a:schemeClr val="tx1"/>
                </a:solidFill>
                <a:effectLst/>
                <a:latin typeface="+mn-lt"/>
              </a:rPr>
              <a:t>Intelligenza artificiale e pericoli, l'esperto Cabitza: ‘L'allarme è reale’»</a:t>
            </a:r>
            <a:br>
              <a:rPr lang="it-IT" sz="2200" dirty="0">
                <a:solidFill>
                  <a:schemeClr val="tx1"/>
                </a:solidFill>
                <a:effectLst/>
                <a:latin typeface="+mn-lt"/>
              </a:rPr>
            </a:br>
            <a:r>
              <a:rPr lang="it-IT" sz="2200" dirty="0">
                <a:solidFill>
                  <a:schemeClr val="tx1">
                    <a:lumMod val="95000"/>
                  </a:schemeClr>
                </a:solidFill>
                <a:effectLst/>
                <a:latin typeface="+mn-lt"/>
              </a:rPr>
              <a:t>Fonte</a:t>
            </a:r>
            <a:r>
              <a:rPr lang="it-IT" sz="2200" dirty="0">
                <a:solidFill>
                  <a:srgbClr val="FFC000"/>
                </a:solidFill>
                <a:effectLst/>
                <a:latin typeface="+mn-lt"/>
              </a:rPr>
              <a:t>: QUOTIDIANO.NET</a:t>
            </a:r>
            <a:br>
              <a:rPr lang="it-IT" sz="2200" b="1" dirty="0">
                <a:solidFill>
                  <a:schemeClr val="tx1"/>
                </a:solidFill>
                <a:effectLst/>
                <a:latin typeface="+mn-lt"/>
              </a:rPr>
            </a:br>
            <a:br>
              <a:rPr lang="it-IT" sz="2200" b="1" dirty="0">
                <a:solidFill>
                  <a:schemeClr val="tx1"/>
                </a:solidFill>
                <a:effectLst/>
                <a:latin typeface="+mn-lt"/>
              </a:rPr>
            </a:br>
            <a:r>
              <a:rPr lang="it-IT" sz="2200" b="1" dirty="0">
                <a:solidFill>
                  <a:schemeClr val="tx1"/>
                </a:solidFill>
                <a:effectLst/>
                <a:latin typeface="+mn-lt"/>
              </a:rPr>
              <a:t>«</a:t>
            </a:r>
            <a:r>
              <a:rPr lang="it-IT" sz="2200" b="0" dirty="0">
                <a:solidFill>
                  <a:schemeClr val="tx1"/>
                </a:solidFill>
                <a:effectLst/>
                <a:latin typeface="+mn-lt"/>
              </a:rPr>
              <a:t>Un appello pubblicato sul futureoflife.org è stato firmato nel giro di poche ore da un migliaio di ingegneri e grandi imprenditori del settore tecnologico degli Stati Uniti, da </a:t>
            </a:r>
            <a:r>
              <a:rPr lang="it-IT" sz="2200" b="0" dirty="0" err="1">
                <a:solidFill>
                  <a:schemeClr val="tx1"/>
                </a:solidFill>
                <a:effectLst/>
                <a:latin typeface="+mn-lt"/>
              </a:rPr>
              <a:t>Elon</a:t>
            </a:r>
            <a:r>
              <a:rPr lang="it-IT" sz="2200" b="0" dirty="0">
                <a:solidFill>
                  <a:schemeClr val="tx1"/>
                </a:solidFill>
                <a:effectLst/>
                <a:latin typeface="+mn-lt"/>
              </a:rPr>
              <a:t> </a:t>
            </a:r>
            <a:r>
              <a:rPr lang="it-IT" sz="2200" b="0" dirty="0" err="1">
                <a:solidFill>
                  <a:schemeClr val="tx1"/>
                </a:solidFill>
                <a:effectLst/>
                <a:latin typeface="+mn-lt"/>
              </a:rPr>
              <a:t>Musk</a:t>
            </a:r>
            <a:r>
              <a:rPr lang="it-IT" sz="2200" b="0" dirty="0">
                <a:solidFill>
                  <a:schemeClr val="tx1"/>
                </a:solidFill>
                <a:effectLst/>
                <a:latin typeface="+mn-lt"/>
              </a:rPr>
              <a:t>, padrone della Tesla e della </a:t>
            </a:r>
            <a:r>
              <a:rPr lang="it-IT" sz="2200" b="0" dirty="0" err="1">
                <a:solidFill>
                  <a:schemeClr val="tx1"/>
                </a:solidFill>
                <a:effectLst/>
                <a:latin typeface="+mn-lt"/>
              </a:rPr>
              <a:t>SpaceX</a:t>
            </a:r>
            <a:r>
              <a:rPr lang="it-IT" sz="2200" b="0" dirty="0">
                <a:solidFill>
                  <a:schemeClr val="tx1"/>
                </a:solidFill>
                <a:effectLst/>
                <a:latin typeface="+mn-lt"/>
              </a:rPr>
              <a:t>, a Steve Wozniak, cofondatore della Apple, fino allo storico e saggista Yuval Noah Harari. Il testo è piuttosto diretto e chiede una moratoria di sei mesi su tutte le nuove ricerche a proposito dell’intelligenza artificiale, anche al di là di quanto realizzato dal programma generatore di testi di cui parla tutto il mondo: </a:t>
            </a:r>
            <a:r>
              <a:rPr lang="it-IT" sz="2200" b="0" dirty="0" err="1">
                <a:solidFill>
                  <a:schemeClr val="tx1"/>
                </a:solidFill>
                <a:effectLst/>
                <a:latin typeface="+mn-lt"/>
              </a:rPr>
              <a:t>ChatGpt</a:t>
            </a:r>
            <a:r>
              <a:rPr lang="it-IT" sz="2200" b="0" dirty="0">
                <a:solidFill>
                  <a:schemeClr val="tx1"/>
                </a:solidFill>
                <a:effectLst/>
                <a:latin typeface="+mn-lt"/>
              </a:rPr>
              <a:t> 4.»</a:t>
            </a:r>
            <a:br>
              <a:rPr lang="it-IT" sz="2200" b="0" dirty="0">
                <a:solidFill>
                  <a:schemeClr val="tx1"/>
                </a:solidFill>
                <a:effectLst/>
                <a:latin typeface="+mn-lt"/>
              </a:rPr>
            </a:br>
            <a:r>
              <a:rPr lang="it-IT" sz="2200" b="0" dirty="0">
                <a:solidFill>
                  <a:schemeClr val="tx1"/>
                </a:solidFill>
                <a:effectLst/>
                <a:latin typeface="+mn-lt"/>
              </a:rPr>
              <a:t>Fonte: </a:t>
            </a:r>
            <a:r>
              <a:rPr lang="it-IT" sz="2200" b="0" dirty="0">
                <a:solidFill>
                  <a:srgbClr val="FFC000"/>
                </a:solidFill>
                <a:effectLst/>
                <a:latin typeface="+mn-lt"/>
              </a:rPr>
              <a:t>INTERNAZIONALE</a:t>
            </a:r>
            <a:br>
              <a:rPr lang="it-IT" b="0" dirty="0">
                <a:solidFill>
                  <a:schemeClr val="tx1"/>
                </a:solidFill>
                <a:effectLst/>
                <a:latin typeface="Lyon Text OSF Web"/>
              </a:rPr>
            </a:br>
            <a:endParaRPr lang="it-IT" dirty="0">
              <a:solidFill>
                <a:schemeClr val="tx1"/>
              </a:solidFill>
            </a:endParaRPr>
          </a:p>
        </p:txBody>
      </p:sp>
      <p:pic>
        <p:nvPicPr>
          <p:cNvPr id="3" name="Immagine 2" descr="Immagine che contiene cerchio, giallo, simbolo, Ambra&#10;&#10;Descrizione generata automaticamente">
            <a:extLst>
              <a:ext uri="{FF2B5EF4-FFF2-40B4-BE49-F238E27FC236}">
                <a16:creationId xmlns:a16="http://schemas.microsoft.com/office/drawing/2014/main" id="{CC0093DC-C065-87C7-A71F-EB25D183156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24392" y="476672"/>
            <a:ext cx="1930381" cy="1930381"/>
          </a:xfrm>
          <a:prstGeom prst="rect">
            <a:avLst/>
          </a:prstGeom>
          <a:effectLst>
            <a:glow rad="1727200">
              <a:schemeClr val="accent5">
                <a:satMod val="175000"/>
                <a:alpha val="40000"/>
              </a:schemeClr>
            </a:glow>
          </a:effectLst>
        </p:spPr>
      </p:pic>
    </p:spTree>
    <p:extLst>
      <p:ext uri="{BB962C8B-B14F-4D97-AF65-F5344CB8AC3E}">
        <p14:creationId xmlns:p14="http://schemas.microsoft.com/office/powerpoint/2010/main" val="234167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cerchio, giallo, simbolo, Ambra&#10;&#10;Descrizione generata automaticamente">
            <a:extLst>
              <a:ext uri="{FF2B5EF4-FFF2-40B4-BE49-F238E27FC236}">
                <a16:creationId xmlns:a16="http://schemas.microsoft.com/office/drawing/2014/main" id="{CC0093DC-C065-87C7-A71F-EB25D1831563}"/>
              </a:ext>
            </a:extLst>
          </p:cNvPr>
          <p:cNvPicPr>
            <a:picLocks noChangeAspect="1"/>
          </p:cNvPicPr>
          <p:nvPr/>
        </p:nvPicPr>
        <p:blipFill>
          <a:blip r:embed="rId2" cstate="print">
            <a:alphaModFix amt="32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24392" y="476672"/>
            <a:ext cx="1930381" cy="1930381"/>
          </a:xfrm>
          <a:prstGeom prst="rect">
            <a:avLst/>
          </a:prstGeom>
          <a:effectLst>
            <a:glow rad="1727200">
              <a:schemeClr val="accent5">
                <a:satMod val="175000"/>
                <a:alpha val="40000"/>
              </a:schemeClr>
            </a:glow>
          </a:effectLst>
        </p:spPr>
      </p:pic>
      <p:sp>
        <p:nvSpPr>
          <p:cNvPr id="2" name="Titolo 1"/>
          <p:cNvSpPr>
            <a:spLocks noGrp="1"/>
          </p:cNvSpPr>
          <p:nvPr>
            <p:ph type="title"/>
          </p:nvPr>
        </p:nvSpPr>
        <p:spPr>
          <a:xfrm>
            <a:off x="263352" y="-1539552"/>
            <a:ext cx="11928648" cy="8496944"/>
          </a:xfrm>
        </p:spPr>
        <p:txBody>
          <a:bodyPr rtlCol="0">
            <a:normAutofit/>
          </a:bodyPr>
          <a:lstStyle/>
          <a:p>
            <a:pPr fontAlgn="base"/>
            <a:r>
              <a:rPr lang="it-IT" dirty="0"/>
              <a:t>UNA VALANGA IMPOSSIBILE DA FERMARE</a:t>
            </a:r>
            <a:br>
              <a:rPr lang="it-IT" dirty="0"/>
            </a:br>
            <a:r>
              <a:rPr lang="it-IT" dirty="0">
                <a:solidFill>
                  <a:srgbClr val="FFFF00"/>
                </a:solidFill>
              </a:rPr>
              <a:t>ALLARMI E SALTI IN AVANTI</a:t>
            </a:r>
            <a:br>
              <a:rPr lang="it-IT" dirty="0">
                <a:solidFill>
                  <a:srgbClr val="FFFF00"/>
                </a:solidFill>
              </a:rPr>
            </a:br>
            <a:br>
              <a:rPr lang="it-IT" dirty="0">
                <a:solidFill>
                  <a:srgbClr val="FFFF00"/>
                </a:solidFill>
              </a:rPr>
            </a:br>
            <a:br>
              <a:rPr lang="it-IT" sz="2000" dirty="0">
                <a:solidFill>
                  <a:schemeClr val="tx1"/>
                </a:solidFill>
                <a:latin typeface="+mn-lt"/>
              </a:rPr>
            </a:br>
            <a:r>
              <a:rPr lang="it-IT" sz="2000" b="1" dirty="0">
                <a:solidFill>
                  <a:schemeClr val="tx1"/>
                </a:solidFill>
                <a:effectLst/>
                <a:latin typeface="+mn-lt"/>
              </a:rPr>
              <a:t>Rischio intelligenza artificiale: la soluzione shock proposta dal CEO di Google</a:t>
            </a:r>
            <a:br>
              <a:rPr lang="it-IT" sz="2000" dirty="0">
                <a:solidFill>
                  <a:srgbClr val="333333"/>
                </a:solidFill>
                <a:effectLst/>
                <a:latin typeface="Roboto" panose="02000000000000000000" pitchFamily="2" charset="0"/>
              </a:rPr>
            </a:br>
            <a:r>
              <a:rPr lang="it-IT" sz="2000" dirty="0">
                <a:solidFill>
                  <a:schemeClr val="tx1"/>
                </a:solidFill>
                <a:effectLst/>
                <a:latin typeface="+mn-lt"/>
              </a:rPr>
              <a:t>Anche </a:t>
            </a:r>
            <a:r>
              <a:rPr lang="it-IT" sz="2000" dirty="0" err="1">
                <a:solidFill>
                  <a:schemeClr val="tx1"/>
                </a:solidFill>
                <a:effectLst/>
                <a:latin typeface="+mn-lt"/>
              </a:rPr>
              <a:t>Sundar</a:t>
            </a:r>
            <a:r>
              <a:rPr lang="it-IT" sz="2000" dirty="0">
                <a:solidFill>
                  <a:schemeClr val="tx1"/>
                </a:solidFill>
                <a:effectLst/>
                <a:latin typeface="+mn-lt"/>
              </a:rPr>
              <a:t> </a:t>
            </a:r>
            <a:r>
              <a:rPr lang="it-IT" sz="2000" dirty="0" err="1">
                <a:solidFill>
                  <a:schemeClr val="tx1"/>
                </a:solidFill>
                <a:effectLst/>
                <a:latin typeface="+mn-lt"/>
              </a:rPr>
              <a:t>Pichai</a:t>
            </a:r>
            <a:r>
              <a:rPr lang="it-IT" sz="2000" dirty="0">
                <a:solidFill>
                  <a:schemeClr val="tx1"/>
                </a:solidFill>
                <a:effectLst/>
                <a:latin typeface="+mn-lt"/>
              </a:rPr>
              <a:t> si è aggiunto alla lunga lista degli esperti che mettono in guardia sui rischi dell’intelligenza artificiale. “Può essere molto dannosa se usata in modo sbagliato” ha detto l’amministratore delegato di Google nel corso di un'intervista a 60 Minutes. Il top manager ha messo in evidenza che per l’IA “servono norme simili a quelle dei trattati usati per regolare l'utilizzo delle </a:t>
            </a:r>
            <a:r>
              <a:rPr lang="it-IT" sz="2000" dirty="0">
                <a:solidFill>
                  <a:srgbClr val="FF0000"/>
                </a:solidFill>
                <a:effectLst/>
                <a:latin typeface="+mn-lt"/>
              </a:rPr>
              <a:t>armi nucleari</a:t>
            </a:r>
            <a:r>
              <a:rPr lang="it-IT" sz="2000" dirty="0">
                <a:solidFill>
                  <a:schemeClr val="tx1"/>
                </a:solidFill>
                <a:effectLst/>
                <a:latin typeface="+mn-lt"/>
              </a:rPr>
              <a:t>” perché “la competizione per far progredire la tecnologia potrebbe far accantonare i timori per la sicurezza”. </a:t>
            </a:r>
            <a:br>
              <a:rPr lang="it-IT" sz="2000" dirty="0">
                <a:solidFill>
                  <a:schemeClr val="tx1"/>
                </a:solidFill>
                <a:effectLst/>
                <a:latin typeface="+mn-lt"/>
              </a:rPr>
            </a:br>
            <a:r>
              <a:rPr lang="it-IT" sz="2200" dirty="0">
                <a:solidFill>
                  <a:schemeClr val="tx1">
                    <a:lumMod val="95000"/>
                  </a:schemeClr>
                </a:solidFill>
                <a:effectLst/>
                <a:latin typeface="+mn-lt"/>
              </a:rPr>
              <a:t>Fonte</a:t>
            </a:r>
            <a:r>
              <a:rPr lang="it-IT" sz="2200" dirty="0">
                <a:solidFill>
                  <a:srgbClr val="FFC000"/>
                </a:solidFill>
                <a:effectLst/>
                <a:latin typeface="+mn-lt"/>
              </a:rPr>
              <a:t>:  TISCALI.IT</a:t>
            </a:r>
            <a:br>
              <a:rPr lang="it-IT" sz="2200" dirty="0">
                <a:solidFill>
                  <a:srgbClr val="FFC000"/>
                </a:solidFill>
                <a:effectLst/>
                <a:latin typeface="+mn-lt"/>
              </a:rPr>
            </a:br>
            <a:br>
              <a:rPr lang="it-IT" sz="2200" b="1" dirty="0">
                <a:solidFill>
                  <a:schemeClr val="tx1"/>
                </a:solidFill>
                <a:effectLst/>
                <a:latin typeface="+mn-lt"/>
              </a:rPr>
            </a:br>
            <a:br>
              <a:rPr lang="it-IT" sz="2200" b="1" dirty="0">
                <a:solidFill>
                  <a:schemeClr val="tx1"/>
                </a:solidFill>
                <a:effectLst/>
                <a:latin typeface="+mn-lt"/>
              </a:rPr>
            </a:br>
            <a:r>
              <a:rPr lang="it-IT" sz="2000" dirty="0">
                <a:solidFill>
                  <a:schemeClr val="tx1"/>
                </a:solidFill>
                <a:latin typeface="+mn-lt"/>
              </a:rPr>
              <a:t>«La regolamentazione dell’intelligenza artificiale è essenziale». A dirlo, questa volta, è </a:t>
            </a:r>
            <a:r>
              <a:rPr lang="it-IT" sz="2000" dirty="0">
                <a:solidFill>
                  <a:srgbClr val="FF0000"/>
                </a:solidFill>
                <a:latin typeface="+mn-lt"/>
              </a:rPr>
              <a:t>Sam Altman, numero uno di </a:t>
            </a:r>
            <a:r>
              <a:rPr lang="it-IT" sz="2000" dirty="0" err="1">
                <a:solidFill>
                  <a:srgbClr val="FF0000"/>
                </a:solidFill>
                <a:latin typeface="+mn-lt"/>
              </a:rPr>
              <a:t>OpenAI</a:t>
            </a:r>
            <a:r>
              <a:rPr lang="it-IT" sz="2000" dirty="0">
                <a:solidFill>
                  <a:schemeClr val="tx1"/>
                </a:solidFill>
                <a:latin typeface="+mn-lt"/>
              </a:rPr>
              <a:t>, la società che ha creato l’ormai celebre </a:t>
            </a:r>
            <a:r>
              <a:rPr lang="it-IT" sz="2000" dirty="0" err="1">
                <a:solidFill>
                  <a:schemeClr val="tx1"/>
                </a:solidFill>
                <a:latin typeface="+mn-lt"/>
                <a:hlinkClick r:id="rId4">
                  <a:extLst>
                    <a:ext uri="{A12FA001-AC4F-418D-AE19-62706E023703}">
                      <ahyp:hlinkClr xmlns:ahyp="http://schemas.microsoft.com/office/drawing/2018/hyperlinkcolor" val="tx"/>
                    </a:ext>
                  </a:extLst>
                </a:hlinkClick>
              </a:rPr>
              <a:t>ChatGPT</a:t>
            </a:r>
            <a:r>
              <a:rPr lang="it-IT" sz="2000" dirty="0">
                <a:solidFill>
                  <a:schemeClr val="tx1"/>
                </a:solidFill>
                <a:latin typeface="+mn-lt"/>
              </a:rPr>
              <a:t>. Nella sua audizione di oggi al congresso americano, Altman si è detto disposto a collaborare con il governo per la stesura di norme che garantiscano un equilibrio tra l’accesso ai benefici della tecnologia e la sicurezza degli utenti. Non solo: «È essenziale che l’intelligenza artificiale sia sviluppata con valori democratici», aggiunge il ceo di </a:t>
            </a:r>
            <a:r>
              <a:rPr lang="it-IT" sz="2000" dirty="0" err="1">
                <a:solidFill>
                  <a:schemeClr val="tx1"/>
                </a:solidFill>
                <a:latin typeface="+mn-lt"/>
              </a:rPr>
              <a:t>OpenAI</a:t>
            </a:r>
            <a:r>
              <a:rPr lang="it-IT" sz="2000" dirty="0">
                <a:solidFill>
                  <a:schemeClr val="tx1"/>
                </a:solidFill>
                <a:latin typeface="+mn-lt"/>
              </a:rPr>
              <a:t>. Soltanto due mesi fa, in un incontro organizzato da Microsoft a Seattle, Altman aveva elogiato le prestazioni di </a:t>
            </a:r>
            <a:r>
              <a:rPr lang="it-IT" sz="2000" dirty="0" err="1">
                <a:solidFill>
                  <a:schemeClr val="tx1"/>
                </a:solidFill>
                <a:latin typeface="+mn-lt"/>
              </a:rPr>
              <a:t>ChatGPT</a:t>
            </a:r>
            <a:r>
              <a:rPr lang="it-IT" sz="2000" dirty="0">
                <a:solidFill>
                  <a:schemeClr val="tx1"/>
                </a:solidFill>
                <a:latin typeface="+mn-lt"/>
              </a:rPr>
              <a:t>. </a:t>
            </a:r>
            <a:br>
              <a:rPr lang="it-IT" sz="2000" dirty="0">
                <a:solidFill>
                  <a:schemeClr val="tx1"/>
                </a:solidFill>
                <a:latin typeface="+mn-lt"/>
              </a:rPr>
            </a:br>
            <a:r>
              <a:rPr lang="it-IT" sz="2200" dirty="0">
                <a:solidFill>
                  <a:schemeClr val="tx1">
                    <a:lumMod val="95000"/>
                  </a:schemeClr>
                </a:solidFill>
                <a:latin typeface="+mn-lt"/>
              </a:rPr>
              <a:t>Fonte</a:t>
            </a:r>
            <a:r>
              <a:rPr lang="it-IT" sz="2200" dirty="0">
                <a:solidFill>
                  <a:srgbClr val="FFC000"/>
                </a:solidFill>
                <a:latin typeface="+mn-lt"/>
              </a:rPr>
              <a:t>: OPEN ONLINE</a:t>
            </a:r>
            <a:br>
              <a:rPr lang="it-IT" sz="2000" dirty="0">
                <a:solidFill>
                  <a:schemeClr val="tx1"/>
                </a:solidFill>
                <a:latin typeface="+mn-lt"/>
              </a:rPr>
            </a:br>
            <a:br>
              <a:rPr lang="it-IT" sz="2000" dirty="0">
                <a:solidFill>
                  <a:schemeClr val="tx1"/>
                </a:solidFill>
                <a:latin typeface="+mn-lt"/>
              </a:rPr>
            </a:br>
            <a:endParaRPr lang="it-IT" sz="2000" dirty="0">
              <a:solidFill>
                <a:schemeClr val="tx1"/>
              </a:solidFill>
              <a:latin typeface="+mn-lt"/>
            </a:endParaRPr>
          </a:p>
        </p:txBody>
      </p:sp>
    </p:spTree>
    <p:extLst>
      <p:ext uri="{BB962C8B-B14F-4D97-AF65-F5344CB8AC3E}">
        <p14:creationId xmlns:p14="http://schemas.microsoft.com/office/powerpoint/2010/main" val="397155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1676" y="1822656"/>
            <a:ext cx="11928648" cy="5256584"/>
          </a:xfrm>
        </p:spPr>
        <p:txBody>
          <a:bodyPr rtlCol="0">
            <a:normAutofit fontScale="90000"/>
          </a:bodyPr>
          <a:lstStyle/>
          <a:p>
            <a:pPr fontAlgn="base"/>
            <a:r>
              <a:rPr lang="it-IT" dirty="0"/>
              <a:t>UNA VALANGA IMPOSSIBILE DA FERMARE</a:t>
            </a:r>
            <a:br>
              <a:rPr lang="it-IT" dirty="0"/>
            </a:br>
            <a:r>
              <a:rPr lang="it-IT" dirty="0">
                <a:solidFill>
                  <a:srgbClr val="FFFF00"/>
                </a:solidFill>
              </a:rPr>
              <a:t>ALLARMI E SALTI IN AVANTI</a:t>
            </a:r>
            <a:br>
              <a:rPr lang="it-IT" dirty="0">
                <a:solidFill>
                  <a:srgbClr val="FFFF00"/>
                </a:solidFill>
              </a:rPr>
            </a:br>
            <a:br>
              <a:rPr lang="it-IT" dirty="0">
                <a:solidFill>
                  <a:srgbClr val="FFFF00"/>
                </a:solidFill>
              </a:rPr>
            </a:br>
            <a:br>
              <a:rPr lang="it-IT" dirty="0">
                <a:solidFill>
                  <a:srgbClr val="FFFF00"/>
                </a:solidFill>
              </a:rPr>
            </a:br>
            <a:br>
              <a:rPr lang="it-IT" dirty="0">
                <a:solidFill>
                  <a:srgbClr val="FFFF00"/>
                </a:solidFill>
              </a:rPr>
            </a:br>
            <a:r>
              <a:rPr lang="it-IT" sz="2700" dirty="0">
                <a:solidFill>
                  <a:schemeClr val="tx1"/>
                </a:solidFill>
              </a:rPr>
              <a:t>«</a:t>
            </a:r>
            <a:r>
              <a:rPr lang="it-IT" sz="2800" dirty="0">
                <a:solidFill>
                  <a:schemeClr val="tx1"/>
                </a:solidFill>
                <a:latin typeface="+mn-lt"/>
              </a:rPr>
              <a:t>OpenAI vale 80 miliardi, accordo per offerta azionaria»</a:t>
            </a:r>
            <a:br>
              <a:rPr lang="it-IT" sz="2800" dirty="0">
                <a:solidFill>
                  <a:schemeClr val="tx1"/>
                </a:solidFill>
                <a:latin typeface="+mn-lt"/>
              </a:rPr>
            </a:br>
            <a:r>
              <a:rPr lang="it-IT" sz="2800" dirty="0">
                <a:solidFill>
                  <a:schemeClr val="tx1">
                    <a:lumMod val="95000"/>
                  </a:schemeClr>
                </a:solidFill>
                <a:latin typeface="+mn-lt"/>
              </a:rPr>
              <a:t>Fonte</a:t>
            </a:r>
            <a:r>
              <a:rPr lang="it-IT" sz="2800" dirty="0">
                <a:solidFill>
                  <a:srgbClr val="FFC000"/>
                </a:solidFill>
                <a:latin typeface="+mn-lt"/>
              </a:rPr>
              <a:t>: ANSA</a:t>
            </a:r>
            <a:br>
              <a:rPr lang="it-IT" sz="2800" dirty="0">
                <a:solidFill>
                  <a:schemeClr val="tx1"/>
                </a:solidFill>
                <a:latin typeface="+mn-lt"/>
              </a:rPr>
            </a:br>
            <a:br>
              <a:rPr lang="it-IT" sz="2000" dirty="0">
                <a:solidFill>
                  <a:schemeClr val="tx1">
                    <a:lumMod val="95000"/>
                  </a:schemeClr>
                </a:solidFill>
                <a:latin typeface="+mn-lt"/>
              </a:rPr>
            </a:br>
            <a:r>
              <a:rPr lang="it-IT" sz="2000" dirty="0">
                <a:solidFill>
                  <a:schemeClr val="tx1">
                    <a:lumMod val="95000"/>
                  </a:schemeClr>
                </a:solidFill>
                <a:latin typeface="+mn-lt"/>
              </a:rPr>
              <a:t>«</a:t>
            </a:r>
            <a:r>
              <a:rPr lang="it-IT" sz="2800" dirty="0">
                <a:solidFill>
                  <a:schemeClr val="tx1"/>
                </a:solidFill>
                <a:latin typeface="+mn-lt"/>
              </a:rPr>
              <a:t>OpenAI, la startup dietro il popolare chatbot di intelligenza artificiale </a:t>
            </a:r>
            <a:r>
              <a:rPr lang="it-IT" sz="2800" dirty="0" err="1">
                <a:solidFill>
                  <a:schemeClr val="tx1"/>
                </a:solidFill>
                <a:latin typeface="+mn-lt"/>
              </a:rPr>
              <a:t>ChatGpt</a:t>
            </a:r>
            <a:r>
              <a:rPr lang="it-IT" sz="2800" dirty="0">
                <a:solidFill>
                  <a:schemeClr val="tx1"/>
                </a:solidFill>
                <a:latin typeface="+mn-lt"/>
              </a:rPr>
              <a:t>, ha lanciato un fondo da 1 milione di dollari per raccogliere idee e proposte sulla regolamentazione dell'intelligenza artificiale.»</a:t>
            </a:r>
            <a:br>
              <a:rPr lang="it-IT" sz="2800" dirty="0">
                <a:solidFill>
                  <a:schemeClr val="tx1"/>
                </a:solidFill>
                <a:latin typeface="+mn-lt"/>
              </a:rPr>
            </a:br>
            <a:r>
              <a:rPr lang="it-IT" sz="2800" dirty="0">
                <a:solidFill>
                  <a:schemeClr val="tx1">
                    <a:lumMod val="95000"/>
                  </a:schemeClr>
                </a:solidFill>
                <a:latin typeface="+mn-lt"/>
              </a:rPr>
              <a:t>Fonte</a:t>
            </a:r>
            <a:r>
              <a:rPr lang="it-IT" sz="2800" dirty="0">
                <a:solidFill>
                  <a:srgbClr val="FFC000"/>
                </a:solidFill>
                <a:latin typeface="+mn-lt"/>
              </a:rPr>
              <a:t>: ANSA</a:t>
            </a:r>
            <a:br>
              <a:rPr lang="it-IT" sz="2800" dirty="0">
                <a:solidFill>
                  <a:srgbClr val="FFC000"/>
                </a:solidFill>
                <a:latin typeface="+mn-lt"/>
              </a:rPr>
            </a:br>
            <a:br>
              <a:rPr lang="it-IT" sz="2800" dirty="0">
                <a:solidFill>
                  <a:schemeClr val="tx1"/>
                </a:solidFill>
                <a:latin typeface="+mn-lt"/>
              </a:rPr>
            </a:br>
            <a:r>
              <a:rPr lang="it-IT" sz="2800" dirty="0">
                <a:solidFill>
                  <a:schemeClr val="tx1"/>
                </a:solidFill>
                <a:latin typeface="+mn-lt"/>
              </a:rPr>
              <a:t>«Presidenziali USA </a:t>
            </a:r>
            <a:br>
              <a:rPr lang="it-IT" sz="2800" dirty="0">
                <a:solidFill>
                  <a:schemeClr val="tx1"/>
                </a:solidFill>
                <a:latin typeface="+mn-lt"/>
              </a:rPr>
            </a:br>
            <a:r>
              <a:rPr lang="it-IT" sz="2800" dirty="0">
                <a:solidFill>
                  <a:schemeClr val="tx1"/>
                </a:solidFill>
                <a:latin typeface="+mn-lt"/>
              </a:rPr>
              <a:t>Trump attacca lo sfidante </a:t>
            </a:r>
            <a:r>
              <a:rPr lang="it-IT" sz="2800" dirty="0" err="1">
                <a:solidFill>
                  <a:schemeClr val="tx1"/>
                </a:solidFill>
                <a:latin typeface="+mn-lt"/>
              </a:rPr>
              <a:t>DeSantis</a:t>
            </a:r>
            <a:r>
              <a:rPr lang="it-IT" sz="2800" dirty="0">
                <a:solidFill>
                  <a:schemeClr val="tx1"/>
                </a:solidFill>
                <a:latin typeface="+mn-lt"/>
              </a:rPr>
              <a:t> usando voci ricreate con l’intelligenza artificiale»</a:t>
            </a:r>
            <a:br>
              <a:rPr lang="it-IT" sz="2800" dirty="0">
                <a:solidFill>
                  <a:schemeClr val="tx1"/>
                </a:solidFill>
                <a:latin typeface="+mn-lt"/>
              </a:rPr>
            </a:br>
            <a:r>
              <a:rPr lang="it-IT" sz="2800" dirty="0">
                <a:solidFill>
                  <a:schemeClr val="tx1">
                    <a:lumMod val="95000"/>
                  </a:schemeClr>
                </a:solidFill>
                <a:latin typeface="+mn-lt"/>
              </a:rPr>
              <a:t>Fonte</a:t>
            </a:r>
            <a:r>
              <a:rPr lang="it-IT" sz="2800" dirty="0">
                <a:solidFill>
                  <a:srgbClr val="FFC000"/>
                </a:solidFill>
                <a:latin typeface="+mn-lt"/>
              </a:rPr>
              <a:t>: STARTUP ITALIA</a:t>
            </a:r>
            <a:br>
              <a:rPr lang="it-IT" sz="2800" dirty="0">
                <a:solidFill>
                  <a:schemeClr val="tx1"/>
                </a:solidFill>
                <a:latin typeface="+mn-lt"/>
              </a:rPr>
            </a:br>
            <a:br>
              <a:rPr lang="it-IT" sz="2000" dirty="0">
                <a:solidFill>
                  <a:schemeClr val="tx1"/>
                </a:solidFill>
                <a:latin typeface="+mn-lt"/>
              </a:rPr>
            </a:br>
            <a:br>
              <a:rPr lang="it-IT" sz="2000" dirty="0">
                <a:solidFill>
                  <a:schemeClr val="tx1"/>
                </a:solidFill>
                <a:latin typeface="+mn-lt"/>
              </a:rPr>
            </a:br>
            <a:endParaRPr lang="it-IT" sz="2000" dirty="0">
              <a:solidFill>
                <a:schemeClr val="tx1"/>
              </a:solidFill>
              <a:latin typeface="+mn-lt"/>
            </a:endParaRPr>
          </a:p>
        </p:txBody>
      </p:sp>
      <p:pic>
        <p:nvPicPr>
          <p:cNvPr id="3" name="Immagine 2" descr="Immagine che contiene cerchio, giallo, simbolo, Ambra&#10;&#10;Descrizione generata automaticamente">
            <a:extLst>
              <a:ext uri="{FF2B5EF4-FFF2-40B4-BE49-F238E27FC236}">
                <a16:creationId xmlns:a16="http://schemas.microsoft.com/office/drawing/2014/main" id="{CC0093DC-C065-87C7-A71F-EB25D183156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24392" y="476672"/>
            <a:ext cx="1930381" cy="1930381"/>
          </a:xfrm>
          <a:prstGeom prst="rect">
            <a:avLst/>
          </a:prstGeom>
          <a:effectLst>
            <a:glow rad="1727200">
              <a:schemeClr val="accent5">
                <a:satMod val="175000"/>
                <a:alpha val="40000"/>
              </a:schemeClr>
            </a:glow>
          </a:effectLst>
        </p:spPr>
      </p:pic>
    </p:spTree>
    <p:extLst>
      <p:ext uri="{BB962C8B-B14F-4D97-AF65-F5344CB8AC3E}">
        <p14:creationId xmlns:p14="http://schemas.microsoft.com/office/powerpoint/2010/main" val="310800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6628" y="332656"/>
            <a:ext cx="9144000" cy="595536"/>
          </a:xfrm>
        </p:spPr>
        <p:txBody>
          <a:bodyPr rtlCol="0">
            <a:normAutofit fontScale="90000"/>
          </a:bodyPr>
          <a:lstStyle/>
          <a:p>
            <a:pPr rtl="0"/>
            <a:r>
              <a:rPr lang="it-IT" dirty="0"/>
              <a:t>ALGORETICA</a:t>
            </a:r>
            <a:br>
              <a:rPr lang="it-IT" dirty="0"/>
            </a:br>
            <a:r>
              <a:rPr lang="it-IT" dirty="0">
                <a:solidFill>
                  <a:srgbClr val="FFFF00"/>
                </a:solidFill>
              </a:rPr>
              <a:t>UNA COSCIENZA PER L’AI?</a:t>
            </a:r>
          </a:p>
        </p:txBody>
      </p:sp>
      <p:sp>
        <p:nvSpPr>
          <p:cNvPr id="4" name="CasellaDiTesto 3">
            <a:extLst>
              <a:ext uri="{FF2B5EF4-FFF2-40B4-BE49-F238E27FC236}">
                <a16:creationId xmlns:a16="http://schemas.microsoft.com/office/drawing/2014/main" id="{48C90749-C0A0-7BC7-045C-989192B7286D}"/>
              </a:ext>
            </a:extLst>
          </p:cNvPr>
          <p:cNvSpPr txBox="1"/>
          <p:nvPr/>
        </p:nvSpPr>
        <p:spPr>
          <a:xfrm>
            <a:off x="5807968" y="1140863"/>
            <a:ext cx="6096000" cy="4339650"/>
          </a:xfrm>
          <a:prstGeom prst="rect">
            <a:avLst/>
          </a:prstGeom>
          <a:noFill/>
        </p:spPr>
        <p:txBody>
          <a:bodyPr wrap="square">
            <a:spAutoFit/>
          </a:bodyPr>
          <a:lstStyle/>
          <a:p>
            <a:r>
              <a:rPr lang="it-IT" sz="2400" b="1" dirty="0">
                <a:solidFill>
                  <a:srgbClr val="FF0000"/>
                </a:solidFill>
              </a:rPr>
              <a:t>Algoretica</a:t>
            </a:r>
          </a:p>
          <a:p>
            <a:endParaRPr lang="it-IT" dirty="0"/>
          </a:p>
          <a:p>
            <a:r>
              <a:rPr lang="it-IT" dirty="0"/>
              <a:t>Le tre principali religioni abramitiche, Microsoft e IBM, all'inizio del 2023 si sono incontrati in Vaticano alla Rome Call, per la richiesta congiunta di un'algoretica(la riflessione etica sull’uso degli algoritmi)che guidi la progettazione dell'Intelligenza Artificiale. L'etica sull'uso degli algoritmi si basa su sei principi:</a:t>
            </a:r>
          </a:p>
          <a:p>
            <a:endParaRPr lang="it-IT" dirty="0"/>
          </a:p>
          <a:p>
            <a:r>
              <a:rPr lang="it-IT" dirty="0"/>
              <a:t>Trasparenza</a:t>
            </a:r>
          </a:p>
          <a:p>
            <a:r>
              <a:rPr lang="it-IT" dirty="0"/>
              <a:t>Inclusione</a:t>
            </a:r>
          </a:p>
          <a:p>
            <a:r>
              <a:rPr lang="it-IT" dirty="0"/>
              <a:t>Responsabilità</a:t>
            </a:r>
          </a:p>
          <a:p>
            <a:r>
              <a:rPr lang="it-IT" dirty="0"/>
              <a:t>Imparzialità</a:t>
            </a:r>
          </a:p>
          <a:p>
            <a:r>
              <a:rPr lang="it-IT" dirty="0"/>
              <a:t>Affidabilità</a:t>
            </a:r>
          </a:p>
          <a:p>
            <a:r>
              <a:rPr lang="it-IT" dirty="0"/>
              <a:t>Sicurezza e privacy</a:t>
            </a:r>
          </a:p>
        </p:txBody>
      </p:sp>
      <p:sp>
        <p:nvSpPr>
          <p:cNvPr id="6" name="CasellaDiTesto 5">
            <a:extLst>
              <a:ext uri="{FF2B5EF4-FFF2-40B4-BE49-F238E27FC236}">
                <a16:creationId xmlns:a16="http://schemas.microsoft.com/office/drawing/2014/main" id="{397DE7BB-87ED-9B6C-CCC7-F480B10855E5}"/>
              </a:ext>
            </a:extLst>
          </p:cNvPr>
          <p:cNvSpPr txBox="1"/>
          <p:nvPr/>
        </p:nvSpPr>
        <p:spPr>
          <a:xfrm>
            <a:off x="816628" y="1110421"/>
            <a:ext cx="3960440" cy="5447645"/>
          </a:xfrm>
          <a:prstGeom prst="rect">
            <a:avLst/>
          </a:prstGeom>
          <a:noFill/>
        </p:spPr>
        <p:txBody>
          <a:bodyPr wrap="square">
            <a:spAutoFit/>
          </a:bodyPr>
          <a:lstStyle/>
          <a:p>
            <a:r>
              <a:rPr lang="it-IT" sz="2400" b="1" dirty="0" err="1">
                <a:solidFill>
                  <a:srgbClr val="FF0000"/>
                </a:solidFill>
              </a:rPr>
              <a:t>Artificial</a:t>
            </a:r>
            <a:r>
              <a:rPr lang="it-IT" sz="2400" b="1" dirty="0">
                <a:solidFill>
                  <a:srgbClr val="FF0000"/>
                </a:solidFill>
              </a:rPr>
              <a:t> Intelligence Act</a:t>
            </a:r>
          </a:p>
          <a:p>
            <a:endParaRPr lang="it-IT" dirty="0"/>
          </a:p>
          <a:p>
            <a:r>
              <a:rPr lang="it-IT" dirty="0"/>
              <a:t>L'Unione Europea nell'aprile 2021 ha elaborato una proposta di legge che prende il nome di AI Act. La legge classifica l'utilizzo delle intelligenze artificiali in base a 3 livelli di rischio. Il primo include le applicazioni e i sistemi che generano rischi inaccettabili, ad esempio attività di </a:t>
            </a:r>
            <a:r>
              <a:rPr lang="it-IT" b="1" dirty="0">
                <a:solidFill>
                  <a:srgbClr val="FF0000"/>
                </a:solidFill>
              </a:rPr>
              <a:t>social scoring </a:t>
            </a:r>
            <a:r>
              <a:rPr lang="it-IT" dirty="0"/>
              <a:t>da parte del governo come quelle svolte in Cina. Il secondo include applicazioni ad alto rischio, come degli strumenti di analisi CV che classificano i candidati per il lavoro, sono soggetti a specifici requisiti legali. Infine, applicazioni non esplicitamente vietate o inserite nella lista ad alto rischio non subiscono una regolamentazione.</a:t>
            </a:r>
          </a:p>
        </p:txBody>
      </p:sp>
      <p:pic>
        <p:nvPicPr>
          <p:cNvPr id="5" name="Immagine 4" descr="Immagine che contiene nuvola, cappello, vestiti, cielo">
            <a:extLst>
              <a:ext uri="{FF2B5EF4-FFF2-40B4-BE49-F238E27FC236}">
                <a16:creationId xmlns:a16="http://schemas.microsoft.com/office/drawing/2014/main" id="{5635856E-94ED-A163-3FAD-C4D97AE7A7F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57526" y="3387369"/>
            <a:ext cx="4127542" cy="2329768"/>
          </a:xfrm>
          <a:prstGeom prst="rect">
            <a:avLst/>
          </a:prstGeom>
          <a:effectLst>
            <a:reflection blurRad="6350" stA="52000" endA="300" endPos="35000" dir="5400000" sy="-100000" algn="bl" rotWithShape="0"/>
            <a:softEdge rad="317500"/>
          </a:effectLst>
        </p:spPr>
      </p:pic>
    </p:spTree>
    <p:extLst>
      <p:ext uri="{BB962C8B-B14F-4D97-AF65-F5344CB8AC3E}">
        <p14:creationId xmlns:p14="http://schemas.microsoft.com/office/powerpoint/2010/main" val="177362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3352" y="188640"/>
            <a:ext cx="11377264" cy="6408712"/>
          </a:xfrm>
        </p:spPr>
        <p:txBody>
          <a:bodyPr rtlCol="0">
            <a:normAutofit fontScale="90000"/>
          </a:bodyPr>
          <a:lstStyle/>
          <a:p>
            <a:r>
              <a:rPr lang="it-IT" sz="3600" dirty="0"/>
              <a:t>CHI CONTROLLA?</a:t>
            </a:r>
            <a:br>
              <a:rPr lang="it-IT" sz="2000" dirty="0"/>
            </a:br>
            <a:br>
              <a:rPr lang="it-IT" sz="2000" dirty="0"/>
            </a:br>
            <a:r>
              <a:rPr lang="it-IT" sz="3600" dirty="0">
                <a:solidFill>
                  <a:srgbClr val="FFFF00"/>
                </a:solidFill>
              </a:rPr>
              <a:t>REGOLAMENTAZIONI PALESEMENTE VIOLATE</a:t>
            </a:r>
            <a:br>
              <a:rPr lang="it-IT" sz="2000" dirty="0">
                <a:solidFill>
                  <a:srgbClr val="FFFF00"/>
                </a:solidFill>
              </a:rPr>
            </a:br>
            <a:br>
              <a:rPr lang="it-IT" sz="2000" dirty="0"/>
            </a:br>
            <a:r>
              <a:rPr lang="it-IT" sz="2000" dirty="0"/>
              <a:t>«</a:t>
            </a:r>
            <a:r>
              <a:rPr lang="it-IT" sz="2000" dirty="0">
                <a:solidFill>
                  <a:schemeClr val="tx1"/>
                </a:solidFill>
                <a:latin typeface="+mn-lt"/>
                <a:ea typeface="+mn-ea"/>
                <a:cs typeface="+mn-cs"/>
              </a:rPr>
              <a:t>Gli under 14 sui social sarebbero in Italia, secondo i dati dell’indagine svolta dall’Università di Cassino per come riportati da il </a:t>
            </a:r>
            <a:r>
              <a:rPr lang="it-IT" sz="2000" b="1" dirty="0">
                <a:solidFill>
                  <a:srgbClr val="FFC000"/>
                </a:solidFill>
                <a:latin typeface="+mn-lt"/>
                <a:ea typeface="+mn-ea"/>
                <a:cs typeface="+mn-cs"/>
              </a:rPr>
              <a:t>Sole 24 Ore</a:t>
            </a:r>
            <a:r>
              <a:rPr lang="it-IT" sz="2000" dirty="0">
                <a:solidFill>
                  <a:schemeClr val="tx1"/>
                </a:solidFill>
                <a:latin typeface="+mn-lt"/>
                <a:ea typeface="+mn-ea"/>
                <a:cs typeface="+mn-cs"/>
              </a:rPr>
              <a:t>, almeno l’88% ed è una percentuale che sale al 100% se si considera solo chi ha almeno 13 anni. In altre parole, ogni tredicenne, usa già i social.»</a:t>
            </a:r>
            <a:br>
              <a:rPr lang="it-IT" sz="2000" dirty="0">
                <a:solidFill>
                  <a:schemeClr val="tx1"/>
                </a:solidFill>
                <a:latin typeface="+mn-lt"/>
                <a:ea typeface="+mn-ea"/>
                <a:cs typeface="+mn-cs"/>
              </a:rPr>
            </a:br>
            <a:br>
              <a:rPr lang="it-IT" sz="2000" dirty="0">
                <a:solidFill>
                  <a:schemeClr val="tx1"/>
                </a:solidFill>
                <a:latin typeface="+mn-lt"/>
                <a:ea typeface="+mn-ea"/>
                <a:cs typeface="+mn-cs"/>
              </a:rPr>
            </a:br>
            <a:r>
              <a:rPr lang="it-IT" sz="2000" dirty="0">
                <a:solidFill>
                  <a:schemeClr val="tx1"/>
                </a:solidFill>
                <a:latin typeface="+mn-lt"/>
                <a:ea typeface="+mn-ea"/>
                <a:cs typeface="+mn-cs"/>
              </a:rPr>
              <a:t>I meccanismi di protezione promessi dalle grandi multinazionali dell’informatica suonano inverosimili alla luce degli scandali sullo spionaggio messo in atto, come gli Stati Uniti che denunciano TikTok dopo aver spiato per anni la classe politica e dirigenziale europea.</a:t>
            </a:r>
            <a:br>
              <a:rPr lang="it-IT" sz="2000" dirty="0">
                <a:solidFill>
                  <a:schemeClr val="tx1"/>
                </a:solidFill>
                <a:latin typeface="+mn-lt"/>
                <a:ea typeface="+mn-ea"/>
                <a:cs typeface="+mn-cs"/>
              </a:rPr>
            </a:br>
            <a:br>
              <a:rPr lang="it-IT" sz="2000" dirty="0">
                <a:solidFill>
                  <a:schemeClr val="tx1"/>
                </a:solidFill>
                <a:latin typeface="+mn-lt"/>
                <a:ea typeface="+mn-ea"/>
                <a:cs typeface="+mn-cs"/>
              </a:rPr>
            </a:br>
            <a:r>
              <a:rPr lang="it-IT" sz="2000" dirty="0">
                <a:solidFill>
                  <a:schemeClr val="tx1"/>
                </a:solidFill>
                <a:latin typeface="+mn-lt"/>
                <a:ea typeface="+mn-ea"/>
                <a:cs typeface="+mn-cs"/>
              </a:rPr>
              <a:t>La legislazione non riesce a seguire il progresso. </a:t>
            </a:r>
            <a:r>
              <a:rPr lang="it-IT" sz="2000" b="1" i="1" dirty="0">
                <a:solidFill>
                  <a:schemeClr val="tx1"/>
                </a:solidFill>
                <a:latin typeface="+mn-lt"/>
                <a:ea typeface="+mn-ea"/>
                <a:cs typeface="+mn-cs"/>
              </a:rPr>
              <a:t>Coding </a:t>
            </a:r>
            <a:r>
              <a:rPr lang="it-IT" sz="2000" b="1" i="1" dirty="0" err="1">
                <a:solidFill>
                  <a:schemeClr val="tx1"/>
                </a:solidFill>
                <a:latin typeface="+mn-lt"/>
                <a:ea typeface="+mn-ea"/>
                <a:cs typeface="+mn-cs"/>
              </a:rPr>
              <a:t>is</a:t>
            </a:r>
            <a:r>
              <a:rPr lang="it-IT" sz="2000" b="1" i="1" dirty="0">
                <a:solidFill>
                  <a:schemeClr val="tx1"/>
                </a:solidFill>
                <a:latin typeface="+mn-lt"/>
                <a:ea typeface="+mn-ea"/>
                <a:cs typeface="+mn-cs"/>
              </a:rPr>
              <a:t> the </a:t>
            </a:r>
            <a:r>
              <a:rPr lang="it-IT" sz="2000" b="1" i="1" dirty="0" err="1">
                <a:solidFill>
                  <a:schemeClr val="tx1"/>
                </a:solidFill>
                <a:latin typeface="+mn-lt"/>
                <a:ea typeface="+mn-ea"/>
                <a:cs typeface="+mn-cs"/>
              </a:rPr>
              <a:t>law</a:t>
            </a:r>
            <a:r>
              <a:rPr lang="it-IT" sz="2000" b="1" i="1" dirty="0">
                <a:solidFill>
                  <a:schemeClr val="tx1"/>
                </a:solidFill>
                <a:latin typeface="+mn-lt"/>
                <a:ea typeface="+mn-ea"/>
                <a:cs typeface="+mn-cs"/>
              </a:rPr>
              <a:t>.</a:t>
            </a:r>
            <a:br>
              <a:rPr lang="it-IT" sz="2000" b="1" i="1" dirty="0">
                <a:solidFill>
                  <a:schemeClr val="tx1"/>
                </a:solidFill>
                <a:latin typeface="+mn-lt"/>
                <a:ea typeface="+mn-ea"/>
                <a:cs typeface="+mn-cs"/>
              </a:rPr>
            </a:br>
            <a:br>
              <a:rPr lang="it-IT" sz="2000" dirty="0">
                <a:solidFill>
                  <a:schemeClr val="tx1"/>
                </a:solidFill>
                <a:latin typeface="+mn-lt"/>
                <a:ea typeface="+mn-ea"/>
                <a:cs typeface="+mn-cs"/>
              </a:rPr>
            </a:br>
            <a:r>
              <a:rPr lang="it-IT" sz="2000" dirty="0">
                <a:solidFill>
                  <a:schemeClr val="tx1"/>
                </a:solidFill>
                <a:latin typeface="+mn-lt"/>
                <a:ea typeface="+mn-ea"/>
                <a:cs typeface="+mn-cs"/>
              </a:rPr>
              <a:t>Il </a:t>
            </a:r>
            <a:r>
              <a:rPr lang="it-IT" sz="2000" b="1" i="1" dirty="0">
                <a:solidFill>
                  <a:schemeClr val="tx1"/>
                </a:solidFill>
                <a:latin typeface="+mn-lt"/>
                <a:ea typeface="+mn-ea"/>
                <a:cs typeface="+mn-cs"/>
              </a:rPr>
              <a:t>Digital Divide </a:t>
            </a:r>
            <a:r>
              <a:rPr lang="it-IT" sz="2000" dirty="0">
                <a:solidFill>
                  <a:schemeClr val="tx1"/>
                </a:solidFill>
                <a:latin typeface="+mn-lt"/>
                <a:ea typeface="+mn-ea"/>
                <a:cs typeface="+mn-cs"/>
              </a:rPr>
              <a:t>rischia di esplodere.</a:t>
            </a:r>
            <a:br>
              <a:rPr lang="it-IT" sz="2000" dirty="0">
                <a:solidFill>
                  <a:schemeClr val="tx1"/>
                </a:solidFill>
                <a:latin typeface="+mn-lt"/>
                <a:ea typeface="+mn-ea"/>
                <a:cs typeface="+mn-cs"/>
              </a:rPr>
            </a:br>
            <a:br>
              <a:rPr lang="it-IT" sz="2000" dirty="0">
                <a:solidFill>
                  <a:schemeClr val="tx1"/>
                </a:solidFill>
                <a:latin typeface="+mn-lt"/>
                <a:ea typeface="+mn-ea"/>
                <a:cs typeface="+mn-cs"/>
              </a:rPr>
            </a:br>
            <a:r>
              <a:rPr lang="it-IT" sz="2000" dirty="0">
                <a:solidFill>
                  <a:schemeClr val="tx1"/>
                </a:solidFill>
                <a:latin typeface="+mn-lt"/>
                <a:ea typeface="+mn-ea"/>
                <a:cs typeface="+mn-cs"/>
              </a:rPr>
              <a:t>La stesura di una normativa deve rispondere fondamentalmente a una domanda «Di chi è la responsabilità di eventuali conseguenze?»</a:t>
            </a:r>
            <a:br>
              <a:rPr lang="it-IT" sz="2000" dirty="0">
                <a:solidFill>
                  <a:schemeClr val="tx1"/>
                </a:solidFill>
                <a:latin typeface="+mn-lt"/>
                <a:ea typeface="+mn-ea"/>
                <a:cs typeface="+mn-cs"/>
              </a:rPr>
            </a:br>
            <a:br>
              <a:rPr lang="it-IT" sz="2000" dirty="0">
                <a:solidFill>
                  <a:schemeClr val="tx1"/>
                </a:solidFill>
                <a:latin typeface="+mn-lt"/>
                <a:ea typeface="+mn-ea"/>
                <a:cs typeface="+mn-cs"/>
              </a:rPr>
            </a:br>
            <a:br>
              <a:rPr lang="it-IT" dirty="0">
                <a:solidFill>
                  <a:schemeClr val="tx1"/>
                </a:solidFill>
              </a:rPr>
            </a:br>
            <a:r>
              <a:rPr lang="it-IT" sz="2700" b="1" dirty="0">
                <a:solidFill>
                  <a:srgbClr val="FF0000"/>
                </a:solidFill>
                <a:latin typeface="+mn-lt"/>
                <a:ea typeface="+mn-ea"/>
                <a:cs typeface="+mn-cs"/>
              </a:rPr>
              <a:t>Se nessuno è in grado di controllare delegheremo il controllo ad altre macchine</a:t>
            </a:r>
          </a:p>
        </p:txBody>
      </p:sp>
      <p:pic>
        <p:nvPicPr>
          <p:cNvPr id="4" name="Immagine 3" descr="Immagine che contiene schermata, cerchio, Elementi grafici, Policromia">
            <a:extLst>
              <a:ext uri="{FF2B5EF4-FFF2-40B4-BE49-F238E27FC236}">
                <a16:creationId xmlns:a16="http://schemas.microsoft.com/office/drawing/2014/main" id="{65750B90-13BF-9130-5F62-A2D83BAB05C7}"/>
              </a:ext>
            </a:extLst>
          </p:cNvPr>
          <p:cNvPicPr>
            <a:picLocks noChangeAspect="1"/>
          </p:cNvPicPr>
          <p:nvPr/>
        </p:nvPicPr>
        <p:blipFill>
          <a:blip r:embed="rId2">
            <a:alphaModFix amt="24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0" y="381000"/>
            <a:ext cx="6096000" cy="6096000"/>
          </a:xfrm>
          <a:prstGeom prst="rect">
            <a:avLst/>
          </a:prstGeom>
        </p:spPr>
      </p:pic>
    </p:spTree>
    <p:extLst>
      <p:ext uri="{BB962C8B-B14F-4D97-AF65-F5344CB8AC3E}">
        <p14:creationId xmlns:p14="http://schemas.microsoft.com/office/powerpoint/2010/main" val="131811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81638-5142-F706-C154-57618BFC87E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7EC1E93-8AFB-123D-BA26-90CF853C1A67}"/>
              </a:ext>
            </a:extLst>
          </p:cNvPr>
          <p:cNvSpPr>
            <a:spLocks noGrp="1"/>
          </p:cNvSpPr>
          <p:nvPr>
            <p:ph type="title"/>
          </p:nvPr>
        </p:nvSpPr>
        <p:spPr>
          <a:xfrm>
            <a:off x="263352" y="188640"/>
            <a:ext cx="11377264" cy="6408712"/>
          </a:xfrm>
        </p:spPr>
        <p:txBody>
          <a:bodyPr rtlCol="0">
            <a:normAutofit/>
          </a:bodyPr>
          <a:lstStyle/>
          <a:p>
            <a:r>
              <a:rPr lang="it-IT" sz="3600" dirty="0"/>
              <a:t>CHI CONTROLLA?</a:t>
            </a: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br>
              <a:rPr lang="it-IT" dirty="0">
                <a:solidFill>
                  <a:schemeClr val="tx1"/>
                </a:solidFill>
              </a:rPr>
            </a:br>
            <a:br>
              <a:rPr lang="it-IT" dirty="0">
                <a:solidFill>
                  <a:schemeClr val="tx1"/>
                </a:solidFill>
              </a:rPr>
            </a:br>
            <a:endParaRPr lang="it-IT" sz="2700" b="1" dirty="0">
              <a:solidFill>
                <a:srgbClr val="FF0000"/>
              </a:solidFill>
              <a:latin typeface="+mn-lt"/>
              <a:ea typeface="+mn-ea"/>
              <a:cs typeface="+mn-cs"/>
            </a:endParaRPr>
          </a:p>
        </p:txBody>
      </p:sp>
      <p:pic>
        <p:nvPicPr>
          <p:cNvPr id="4" name="Immagine 3" descr="Immagine che contiene schermata, cerchio, Elementi grafici, Policromia">
            <a:extLst>
              <a:ext uri="{FF2B5EF4-FFF2-40B4-BE49-F238E27FC236}">
                <a16:creationId xmlns:a16="http://schemas.microsoft.com/office/drawing/2014/main" id="{A05049B5-5400-B5CF-F5A3-143B5692026C}"/>
              </a:ext>
            </a:extLst>
          </p:cNvPr>
          <p:cNvPicPr>
            <a:picLocks noChangeAspect="1"/>
          </p:cNvPicPr>
          <p:nvPr/>
        </p:nvPicPr>
        <p:blipFill>
          <a:blip r:embed="rId2">
            <a:alphaModFix amt="24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0" y="381000"/>
            <a:ext cx="6096000" cy="6096000"/>
          </a:xfrm>
          <a:prstGeom prst="rect">
            <a:avLst/>
          </a:prstGeom>
        </p:spPr>
      </p:pic>
      <p:pic>
        <p:nvPicPr>
          <p:cNvPr id="5" name="Immagine 4">
            <a:hlinkClick r:id="rId4"/>
            <a:extLst>
              <a:ext uri="{FF2B5EF4-FFF2-40B4-BE49-F238E27FC236}">
                <a16:creationId xmlns:a16="http://schemas.microsoft.com/office/drawing/2014/main" id="{914694FD-0F11-19D5-93DC-05C24A08A25C}"/>
              </a:ext>
            </a:extLst>
          </p:cNvPr>
          <p:cNvPicPr>
            <a:picLocks noChangeAspect="1"/>
          </p:cNvPicPr>
          <p:nvPr/>
        </p:nvPicPr>
        <p:blipFill>
          <a:blip r:embed="rId5"/>
          <a:stretch>
            <a:fillRect/>
          </a:stretch>
        </p:blipFill>
        <p:spPr>
          <a:xfrm>
            <a:off x="1911225" y="1155230"/>
            <a:ext cx="9721080" cy="5678507"/>
          </a:xfrm>
          <a:prstGeom prst="rect">
            <a:avLst/>
          </a:prstGeom>
          <a:effectLst>
            <a:softEdge rad="127000"/>
          </a:effectLst>
        </p:spPr>
      </p:pic>
      <p:pic>
        <p:nvPicPr>
          <p:cNvPr id="7" name="Elemento grafico 6" descr="Direzione con riempimento a tinta unita">
            <a:extLst>
              <a:ext uri="{FF2B5EF4-FFF2-40B4-BE49-F238E27FC236}">
                <a16:creationId xmlns:a16="http://schemas.microsoft.com/office/drawing/2014/main" id="{16F447B5-1025-74E5-87F0-57B156AA0D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51522" y="2935796"/>
            <a:ext cx="914400" cy="914400"/>
          </a:xfrm>
          <a:prstGeom prst="rect">
            <a:avLst/>
          </a:prstGeom>
        </p:spPr>
      </p:pic>
      <p:sp>
        <p:nvSpPr>
          <p:cNvPr id="8" name="Rettangolo con angoli arrotondati 7">
            <a:extLst>
              <a:ext uri="{FF2B5EF4-FFF2-40B4-BE49-F238E27FC236}">
                <a16:creationId xmlns:a16="http://schemas.microsoft.com/office/drawing/2014/main" id="{3B844A09-1040-BCC2-9C94-7C688687E2EB}"/>
              </a:ext>
            </a:extLst>
          </p:cNvPr>
          <p:cNvSpPr/>
          <p:nvPr/>
        </p:nvSpPr>
        <p:spPr>
          <a:xfrm>
            <a:off x="8400256" y="2492896"/>
            <a:ext cx="3096344" cy="587187"/>
          </a:xfrm>
          <a:prstGeom prst="roundRect">
            <a:avLst/>
          </a:prstGeom>
          <a:solidFill>
            <a:schemeClr val="accent6">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4550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BE68E7D3-76D8-CA46-CC8F-96168D597F24}"/>
              </a:ext>
            </a:extLst>
          </p:cNvPr>
          <p:cNvSpPr txBox="1"/>
          <p:nvPr/>
        </p:nvSpPr>
        <p:spPr>
          <a:xfrm>
            <a:off x="335360" y="1556792"/>
            <a:ext cx="10225136" cy="5078313"/>
          </a:xfrm>
          <a:prstGeom prst="rect">
            <a:avLst/>
          </a:prstGeom>
          <a:noFill/>
        </p:spPr>
        <p:txBody>
          <a:bodyPr wrap="square" rtlCol="0">
            <a:spAutoFit/>
          </a:bodyPr>
          <a:lstStyle/>
          <a:p>
            <a:pPr algn="l" fontAlgn="base"/>
            <a:r>
              <a:rPr lang="it-IT" sz="3200" b="1" dirty="0">
                <a:effectLst/>
              </a:rPr>
              <a:t>Dall’Intelligenza Artificiale un nuovo antibiotico in appena 2 ore</a:t>
            </a:r>
          </a:p>
          <a:p>
            <a:pPr algn="l" fontAlgn="base"/>
            <a:r>
              <a:rPr lang="it-IT" sz="3200" b="0" i="0" dirty="0">
                <a:effectLst/>
              </a:rPr>
              <a:t>Individuato tra 7.000 molecole, funziona contro un pericoloso superbatterio.</a:t>
            </a:r>
          </a:p>
          <a:p>
            <a:pPr algn="l" fontAlgn="base"/>
            <a:endParaRPr lang="it-IT" sz="3200" dirty="0"/>
          </a:p>
          <a:p>
            <a:pPr algn="l" fontAlgn="base"/>
            <a:r>
              <a:rPr lang="it-IT" sz="3200" b="1" dirty="0">
                <a:effectLst/>
              </a:rPr>
              <a:t>L'IA può portare all'estinzione, l'allerta di decine di ricercatori</a:t>
            </a:r>
          </a:p>
          <a:p>
            <a:pPr algn="l" fontAlgn="base"/>
            <a:r>
              <a:rPr lang="it-IT" sz="3200" b="0" i="0" dirty="0">
                <a:effectLst/>
              </a:rPr>
              <a:t>Tra i firmatari gli ad di </a:t>
            </a:r>
            <a:r>
              <a:rPr lang="it-IT" sz="3200" b="0" i="0" dirty="0" err="1">
                <a:effectLst/>
              </a:rPr>
              <a:t>OpenAI</a:t>
            </a:r>
            <a:r>
              <a:rPr lang="it-IT" sz="3200" b="0" i="0" dirty="0">
                <a:effectLst/>
              </a:rPr>
              <a:t> e Google </a:t>
            </a:r>
            <a:r>
              <a:rPr lang="it-IT" sz="3200" b="0" i="0" dirty="0" err="1">
                <a:effectLst/>
              </a:rPr>
              <a:t>Deepmind</a:t>
            </a:r>
            <a:r>
              <a:rPr lang="it-IT" sz="3200" b="0" i="0" dirty="0">
                <a:effectLst/>
              </a:rPr>
              <a:t>, ci sono anche italiani.</a:t>
            </a:r>
          </a:p>
          <a:p>
            <a:pPr algn="l" fontAlgn="base"/>
            <a:endParaRPr lang="it-IT" b="0" i="0" dirty="0">
              <a:effectLst/>
            </a:endParaRPr>
          </a:p>
          <a:p>
            <a:endParaRPr lang="it-IT" dirty="0"/>
          </a:p>
        </p:txBody>
      </p:sp>
      <p:sp>
        <p:nvSpPr>
          <p:cNvPr id="9" name="Titolo 12">
            <a:extLst>
              <a:ext uri="{FF2B5EF4-FFF2-40B4-BE49-F238E27FC236}">
                <a16:creationId xmlns:a16="http://schemas.microsoft.com/office/drawing/2014/main" id="{6871D1CF-60E4-1AFD-9D56-2022C2B3443B}"/>
              </a:ext>
            </a:extLst>
          </p:cNvPr>
          <p:cNvSpPr>
            <a:spLocks noGrp="1"/>
          </p:cNvSpPr>
          <p:nvPr>
            <p:ph type="title"/>
          </p:nvPr>
        </p:nvSpPr>
        <p:spPr>
          <a:xfrm>
            <a:off x="191344" y="116632"/>
            <a:ext cx="9144000" cy="1143000"/>
          </a:xfrm>
        </p:spPr>
        <p:txBody>
          <a:bodyPr rtlCol="0" anchor="b">
            <a:normAutofit/>
          </a:bodyPr>
          <a:lstStyle/>
          <a:p>
            <a:pPr algn="ctr" rtl="0"/>
            <a:r>
              <a:rPr lang="it-IT" sz="3100" dirty="0"/>
              <a:t>PARTIAMO DA QUI …</a:t>
            </a:r>
          </a:p>
        </p:txBody>
      </p:sp>
      <p:pic>
        <p:nvPicPr>
          <p:cNvPr id="11" name="Immagine 10" descr="Immagine che contiene design">
            <a:extLst>
              <a:ext uri="{FF2B5EF4-FFF2-40B4-BE49-F238E27FC236}">
                <a16:creationId xmlns:a16="http://schemas.microsoft.com/office/drawing/2014/main" id="{21B72B14-3465-2998-029B-1FF9D163EFAB}"/>
              </a:ext>
            </a:extLst>
          </p:cNvPr>
          <p:cNvPicPr>
            <a:picLocks noChangeAspect="1"/>
          </p:cNvPicPr>
          <p:nvPr/>
        </p:nvPicPr>
        <p:blipFill>
          <a:blip r:embed="rId3">
            <a:alphaModFix amt="51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57383" y="1412776"/>
            <a:ext cx="4006225" cy="5078314"/>
          </a:xfrm>
          <a:prstGeom prst="rect">
            <a:avLst/>
          </a:prstGeom>
          <a:effectLst>
            <a:softEdge rad="635000"/>
          </a:effectLst>
        </p:spPr>
      </p:pic>
    </p:spTree>
    <p:extLst>
      <p:ext uri="{BB962C8B-B14F-4D97-AF65-F5344CB8AC3E}">
        <p14:creationId xmlns:p14="http://schemas.microsoft.com/office/powerpoint/2010/main" val="395698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344" y="0"/>
            <a:ext cx="11809312" cy="6669360"/>
          </a:xfrm>
        </p:spPr>
        <p:txBody>
          <a:bodyPr rtlCol="0">
            <a:normAutofit/>
          </a:bodyPr>
          <a:lstStyle/>
          <a:p>
            <a:pPr>
              <a:lnSpc>
                <a:spcPct val="107000"/>
              </a:lnSpc>
              <a:spcAft>
                <a:spcPts val="800"/>
              </a:spcAft>
            </a:pPr>
            <a:r>
              <a:rPr lang="it-IT" dirty="0"/>
              <a:t>CHI CONTROLLA?</a:t>
            </a:r>
            <a:br>
              <a:rPr lang="it-IT" dirty="0"/>
            </a:br>
            <a:r>
              <a:rPr lang="it-IT" dirty="0">
                <a:solidFill>
                  <a:srgbClr val="FFFF00"/>
                </a:solidFill>
              </a:rPr>
              <a:t>BINOMIO UOMO-MACCHINA</a:t>
            </a:r>
            <a:br>
              <a:rPr lang="it-IT" dirty="0"/>
            </a:br>
            <a:br>
              <a:rPr lang="it-IT" dirty="0"/>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L’AI ha già preso possesso della nostra economia</a:t>
            </a:r>
            <a:r>
              <a:rPr lang="it-IT" sz="27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br>
              <a:rPr lang="it-IT" sz="27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Microsoft, Google, Apple, Meta, Tesla non sono governate solo da esseri umani ma</a:t>
            </a: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 equipe guidate da intelligenze artificiali che gestiscono le scelte strategiche.</a:t>
            </a: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L’uomo NON è più in grado di controllare l’evoluzione dell’apprendimento delle macchine così come non è in grado di gestire l’educazione di un figlio in tutti i suoi aspetti e i risultati sono impossibili da controllare.</a:t>
            </a: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Negazione del principio di precauzione (</a:t>
            </a:r>
            <a:r>
              <a:rPr lang="it-IT" sz="27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limite per la Robotica</a:t>
            </a: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b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it-IT" sz="27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Solo persone con capacità ‘superiori’ a quella dell’intelligenza artificiale possono ‘rivelare’  eventuali difetti ma il 99% della popolazione NON è in grado di </a:t>
            </a:r>
            <a:r>
              <a:rPr lang="it-IT" sz="27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discriminare e soprattutto non ne avverte la necessità.</a:t>
            </a:r>
            <a:endParaRPr lang="it-IT" sz="2700" dirty="0"/>
          </a:p>
        </p:txBody>
      </p:sp>
      <p:pic>
        <p:nvPicPr>
          <p:cNvPr id="4" name="Immagine 3" descr="Immagine che contiene Materiale trasparente, vetro, bolla, persona">
            <a:extLst>
              <a:ext uri="{FF2B5EF4-FFF2-40B4-BE49-F238E27FC236}">
                <a16:creationId xmlns:a16="http://schemas.microsoft.com/office/drawing/2014/main" id="{33CB3B78-57A1-0419-6BEF-116A109F81F7}"/>
              </a:ext>
            </a:extLst>
          </p:cNvPr>
          <p:cNvPicPr>
            <a:picLocks noChangeAspect="1"/>
          </p:cNvPicPr>
          <p:nvPr/>
        </p:nvPicPr>
        <p:blipFill>
          <a:blip r:embed="rId2">
            <a:alphaModFix amt="24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1344" y="188640"/>
            <a:ext cx="10591854" cy="6309320"/>
          </a:xfrm>
          <a:prstGeom prst="rect">
            <a:avLst/>
          </a:prstGeom>
        </p:spPr>
      </p:pic>
    </p:spTree>
    <p:extLst>
      <p:ext uri="{BB962C8B-B14F-4D97-AF65-F5344CB8AC3E}">
        <p14:creationId xmlns:p14="http://schemas.microsoft.com/office/powerpoint/2010/main" val="337163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574822-50FD-6A5C-0604-EE9A3887890F}"/>
              </a:ext>
            </a:extLst>
          </p:cNvPr>
          <p:cNvSpPr>
            <a:spLocks noGrp="1"/>
          </p:cNvSpPr>
          <p:nvPr>
            <p:ph type="title"/>
          </p:nvPr>
        </p:nvSpPr>
        <p:spPr>
          <a:xfrm>
            <a:off x="0" y="5877272"/>
            <a:ext cx="11928648" cy="1143000"/>
          </a:xfrm>
        </p:spPr>
        <p:txBody>
          <a:bodyPr>
            <a:noAutofit/>
          </a:bodyPr>
          <a:lstStyle/>
          <a:p>
            <a:pPr algn="ctr"/>
            <a:r>
              <a:rPr lang="it-IT" sz="6000" b="1" cap="none" spc="0" dirty="0">
                <a:ln w="12700">
                  <a:solidFill>
                    <a:schemeClr val="accent5"/>
                  </a:solidFill>
                  <a:prstDash val="solid"/>
                </a:ln>
                <a:pattFill prst="ltDnDiag">
                  <a:fgClr>
                    <a:schemeClr val="accent5">
                      <a:lumMod val="60000"/>
                      <a:lumOff val="40000"/>
                    </a:schemeClr>
                  </a:fgClr>
                  <a:bgClr>
                    <a:schemeClr val="bg1"/>
                  </a:bgClr>
                </a:pattFill>
              </a:rPr>
              <a:t>REFERENDUM </a:t>
            </a:r>
            <a:br>
              <a:rPr lang="it-IT" sz="6000" b="1" cap="none" spc="0" dirty="0">
                <a:ln w="12700">
                  <a:solidFill>
                    <a:schemeClr val="accent5"/>
                  </a:solidFill>
                  <a:prstDash val="solid"/>
                </a:ln>
                <a:pattFill prst="ltDnDiag">
                  <a:fgClr>
                    <a:schemeClr val="accent5">
                      <a:lumMod val="60000"/>
                      <a:lumOff val="40000"/>
                    </a:schemeClr>
                  </a:fgClr>
                  <a:bgClr>
                    <a:schemeClr val="bg1"/>
                  </a:bgClr>
                </a:pattFill>
              </a:rPr>
            </a:br>
            <a:br>
              <a:rPr lang="it-IT" sz="6000" b="1" cap="none" spc="0" dirty="0">
                <a:ln w="12700">
                  <a:solidFill>
                    <a:schemeClr val="accent5"/>
                  </a:solidFill>
                  <a:prstDash val="solid"/>
                </a:ln>
                <a:pattFill prst="ltDnDiag">
                  <a:fgClr>
                    <a:schemeClr val="accent5">
                      <a:lumMod val="60000"/>
                      <a:lumOff val="40000"/>
                    </a:schemeClr>
                  </a:fgClr>
                  <a:bgClr>
                    <a:schemeClr val="bg1"/>
                  </a:bgClr>
                </a:pattFill>
              </a:rPr>
            </a:br>
            <a:r>
              <a:rPr lang="it-IT" sz="6000" b="1" cap="none" spc="0" dirty="0">
                <a:ln w="12700">
                  <a:solidFill>
                    <a:schemeClr val="accent5"/>
                  </a:solidFill>
                  <a:prstDash val="solid"/>
                </a:ln>
                <a:pattFill prst="ltDnDiag">
                  <a:fgClr>
                    <a:schemeClr val="accent5">
                      <a:lumMod val="60000"/>
                      <a:lumOff val="40000"/>
                    </a:schemeClr>
                  </a:fgClr>
                  <a:bgClr>
                    <a:schemeClr val="bg1"/>
                  </a:bgClr>
                </a:pattFill>
              </a:rPr>
              <a:t>«Accetti tutti i rischi legati all’Intelligenza Artificiale e la Robotica?»</a:t>
            </a:r>
            <a:br>
              <a:rPr lang="it-IT" sz="6000" b="1" cap="none" spc="0" dirty="0">
                <a:ln w="12700">
                  <a:solidFill>
                    <a:schemeClr val="accent5"/>
                  </a:solidFill>
                  <a:prstDash val="solid"/>
                </a:ln>
                <a:pattFill prst="ltDnDiag">
                  <a:fgClr>
                    <a:schemeClr val="accent5">
                      <a:lumMod val="60000"/>
                      <a:lumOff val="40000"/>
                    </a:schemeClr>
                  </a:fgClr>
                  <a:bgClr>
                    <a:schemeClr val="bg1"/>
                  </a:bgClr>
                </a:pattFill>
              </a:rPr>
            </a:br>
            <a:br>
              <a:rPr lang="it-IT" sz="6000" b="1" cap="none" spc="0" dirty="0">
                <a:ln w="12700">
                  <a:solidFill>
                    <a:schemeClr val="accent5"/>
                  </a:solidFill>
                  <a:prstDash val="solid"/>
                </a:ln>
                <a:pattFill prst="ltDnDiag">
                  <a:fgClr>
                    <a:schemeClr val="accent5">
                      <a:lumMod val="60000"/>
                      <a:lumOff val="40000"/>
                    </a:schemeClr>
                  </a:fgClr>
                  <a:bgClr>
                    <a:schemeClr val="bg1"/>
                  </a:bgClr>
                </a:pattFill>
              </a:rPr>
            </a:br>
            <a:br>
              <a:rPr lang="it-IT" sz="6000" b="1" cap="none" spc="0" dirty="0">
                <a:ln w="12700">
                  <a:solidFill>
                    <a:schemeClr val="accent5"/>
                  </a:solidFill>
                  <a:prstDash val="solid"/>
                </a:ln>
                <a:pattFill prst="ltDnDiag">
                  <a:fgClr>
                    <a:schemeClr val="accent5">
                      <a:lumMod val="60000"/>
                      <a:lumOff val="40000"/>
                    </a:schemeClr>
                  </a:fgClr>
                  <a:bgClr>
                    <a:schemeClr val="bg1"/>
                  </a:bgClr>
                </a:pattFill>
              </a:rPr>
            </a:br>
            <a:endParaRPr lang="it-IT" sz="5400" dirty="0"/>
          </a:p>
        </p:txBody>
      </p:sp>
      <p:sp>
        <p:nvSpPr>
          <p:cNvPr id="3" name="Rettangolo con angoli arrotondati 2">
            <a:extLst>
              <a:ext uri="{FF2B5EF4-FFF2-40B4-BE49-F238E27FC236}">
                <a16:creationId xmlns:a16="http://schemas.microsoft.com/office/drawing/2014/main" id="{36E1D0DF-5F81-8A9E-439A-3934B522A8D7}"/>
              </a:ext>
            </a:extLst>
          </p:cNvPr>
          <p:cNvSpPr/>
          <p:nvPr/>
        </p:nvSpPr>
        <p:spPr>
          <a:xfrm>
            <a:off x="4223792" y="4941168"/>
            <a:ext cx="3168352" cy="17281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500" b="1" spc="50" dirty="0">
                <a:ln w="0"/>
                <a:solidFill>
                  <a:srgbClr val="FF0000"/>
                </a:solidFill>
                <a:effectLst>
                  <a:innerShdw blurRad="63500" dist="50800" dir="13500000">
                    <a:srgbClr val="000000">
                      <a:alpha val="50000"/>
                    </a:srgbClr>
                  </a:innerShdw>
                </a:effectLst>
              </a:rPr>
              <a:t>SI’</a:t>
            </a:r>
            <a:endParaRPr lang="it-IT" dirty="0">
              <a:solidFill>
                <a:srgbClr val="FF0000"/>
              </a:solidFill>
            </a:endParaRPr>
          </a:p>
        </p:txBody>
      </p:sp>
      <p:pic>
        <p:nvPicPr>
          <p:cNvPr id="7" name="Elemento grafico 6" descr="Chiudi con riempimento a tinta unita">
            <a:extLst>
              <a:ext uri="{FF2B5EF4-FFF2-40B4-BE49-F238E27FC236}">
                <a16:creationId xmlns:a16="http://schemas.microsoft.com/office/drawing/2014/main" id="{3A9C56C3-589B-AD52-2990-A742DF444F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50768" y="5420072"/>
            <a:ext cx="914400" cy="914400"/>
          </a:xfrm>
          <a:prstGeom prst="rect">
            <a:avLst/>
          </a:prstGeom>
        </p:spPr>
      </p:pic>
    </p:spTree>
    <p:extLst>
      <p:ext uri="{BB962C8B-B14F-4D97-AF65-F5344CB8AC3E}">
        <p14:creationId xmlns:p14="http://schemas.microsoft.com/office/powerpoint/2010/main" val="2883017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839416" y="1556792"/>
            <a:ext cx="9144000" cy="2743200"/>
          </a:xfrm>
        </p:spPr>
        <p:txBody>
          <a:bodyPr rtlCol="0"/>
          <a:lstStyle/>
          <a:p>
            <a:pPr rtl="0"/>
            <a:r>
              <a:rPr lang="it-IT" dirty="0"/>
              <a:t>Risposte del questionario</a:t>
            </a:r>
          </a:p>
        </p:txBody>
      </p:sp>
      <p:pic>
        <p:nvPicPr>
          <p:cNvPr id="4" name="Immagine 3" descr="Immagine che contiene schermata, testo, forniture per ufficio, Policromia&#10;&#10;Descrizione generata automaticamente">
            <a:hlinkClick r:id="rId2"/>
            <a:extLst>
              <a:ext uri="{FF2B5EF4-FFF2-40B4-BE49-F238E27FC236}">
                <a16:creationId xmlns:a16="http://schemas.microsoft.com/office/drawing/2014/main" id="{0A6ADF16-4742-6809-CBBE-9CE2204B18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51984" y="381000"/>
            <a:ext cx="6048375" cy="6096000"/>
          </a:xfrm>
          <a:prstGeom prst="rect">
            <a:avLst/>
          </a:prstGeom>
        </p:spPr>
      </p:pic>
    </p:spTree>
    <p:extLst>
      <p:ext uri="{BB962C8B-B14F-4D97-AF65-F5344CB8AC3E}">
        <p14:creationId xmlns:p14="http://schemas.microsoft.com/office/powerpoint/2010/main" val="185573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3803" y="-17439"/>
            <a:ext cx="9565704" cy="1252736"/>
          </a:xfrm>
        </p:spPr>
        <p:txBody>
          <a:bodyPr rtlCol="0"/>
          <a:lstStyle/>
          <a:p>
            <a:pPr rtl="0"/>
            <a:r>
              <a:rPr lang="it-IT" dirty="0"/>
              <a:t>FUTURI POSSIBILI</a:t>
            </a:r>
            <a:br>
              <a:rPr lang="it-IT" dirty="0"/>
            </a:br>
            <a:endParaRPr lang="it-IT" dirty="0"/>
          </a:p>
        </p:txBody>
      </p:sp>
      <p:sp>
        <p:nvSpPr>
          <p:cNvPr id="3" name="Segnaposto contenuto 2"/>
          <p:cNvSpPr>
            <a:spLocks noGrp="1"/>
          </p:cNvSpPr>
          <p:nvPr>
            <p:ph idx="1"/>
          </p:nvPr>
        </p:nvSpPr>
        <p:spPr>
          <a:xfrm>
            <a:off x="191344" y="980728"/>
            <a:ext cx="11809312" cy="5877272"/>
          </a:xfrm>
        </p:spPr>
        <p:txBody>
          <a:bodyPr rtlCol="0">
            <a:normAutofit fontScale="92500" lnSpcReduction="10000"/>
          </a:bodyPr>
          <a:lstStyle/>
          <a:p>
            <a:pPr marL="0" indent="0" rtl="0">
              <a:buNone/>
            </a:pPr>
            <a:endParaRPr lang="it-IT" sz="2400" i="1" dirty="0">
              <a:solidFill>
                <a:schemeClr val="tx1"/>
              </a:solidFill>
            </a:endParaRPr>
          </a:p>
          <a:p>
            <a:pPr marL="0" indent="0" rtl="0">
              <a:buNone/>
            </a:pPr>
            <a:r>
              <a:rPr lang="it-IT" sz="3000" i="1" dirty="0">
                <a:solidFill>
                  <a:schemeClr val="accent6"/>
                </a:solidFill>
              </a:rPr>
              <a:t>UTOPIA </a:t>
            </a:r>
          </a:p>
          <a:p>
            <a:pPr marL="0" indent="0" rtl="0">
              <a:buNone/>
            </a:pPr>
            <a:r>
              <a:rPr lang="it-IT" sz="2400" i="1" dirty="0">
                <a:solidFill>
                  <a:schemeClr val="tx1"/>
                </a:solidFill>
              </a:rPr>
              <a:t>Uomini sollevati dai compiti fisici e intellettuali più gravosi, liberi di dedicarsi ad attività più nobili. </a:t>
            </a:r>
          </a:p>
          <a:p>
            <a:pPr marL="0" indent="0" rtl="0">
              <a:buNone/>
            </a:pPr>
            <a:endParaRPr lang="it-IT" sz="2400" i="1" dirty="0">
              <a:solidFill>
                <a:schemeClr val="tx1"/>
              </a:solidFill>
            </a:endParaRPr>
          </a:p>
          <a:p>
            <a:pPr marL="0" indent="0" rtl="0">
              <a:buNone/>
            </a:pPr>
            <a:r>
              <a:rPr lang="it-IT" sz="3000" i="1" dirty="0">
                <a:solidFill>
                  <a:schemeClr val="accent6"/>
                </a:solidFill>
              </a:rPr>
              <a:t>SCHIAVITU’</a:t>
            </a:r>
          </a:p>
          <a:p>
            <a:pPr marL="0" indent="0" rtl="0">
              <a:buNone/>
            </a:pPr>
            <a:r>
              <a:rPr lang="it-IT" sz="2400" i="1" dirty="0">
                <a:solidFill>
                  <a:schemeClr val="tx1"/>
                </a:solidFill>
              </a:rPr>
              <a:t>Uomini ridotti a consumatori acritici, manipolati da poche multinazionali in grado di governare le dinamiche sociali ed economiche tramite l’AI</a:t>
            </a:r>
          </a:p>
          <a:p>
            <a:pPr marL="0" indent="0" rtl="0">
              <a:buNone/>
            </a:pPr>
            <a:endParaRPr lang="it-IT" sz="2400" i="1" dirty="0">
              <a:solidFill>
                <a:schemeClr val="tx1"/>
              </a:solidFill>
            </a:endParaRPr>
          </a:p>
          <a:p>
            <a:pPr marL="0" indent="0">
              <a:buNone/>
            </a:pPr>
            <a:r>
              <a:rPr lang="it-IT" sz="3000" i="1" dirty="0">
                <a:solidFill>
                  <a:schemeClr val="accent6"/>
                </a:solidFill>
              </a:rPr>
              <a:t>ESTINZIONE</a:t>
            </a:r>
          </a:p>
          <a:p>
            <a:pPr marL="0" indent="0" rtl="0">
              <a:buNone/>
            </a:pPr>
            <a:r>
              <a:rPr lang="it-IT" sz="2400" i="1" dirty="0">
                <a:solidFill>
                  <a:schemeClr val="tx1"/>
                </a:solidFill>
              </a:rPr>
              <a:t>Cambiamento climatico, esaurimento delle risorse, inaridimento dell’iniziativa. </a:t>
            </a:r>
            <a:br>
              <a:rPr lang="it-IT" sz="2400" i="1" dirty="0">
                <a:solidFill>
                  <a:schemeClr val="tx1"/>
                </a:solidFill>
              </a:rPr>
            </a:br>
            <a:r>
              <a:rPr lang="it-IT" sz="2400" i="1" dirty="0">
                <a:solidFill>
                  <a:schemeClr val="tx1"/>
                </a:solidFill>
              </a:rPr>
              <a:t>Il mondo viene ‘portato’ avanti da macchine che sono in grado di </a:t>
            </a:r>
            <a:r>
              <a:rPr lang="it-IT" sz="2400" i="1" dirty="0" err="1">
                <a:solidFill>
                  <a:schemeClr val="tx1"/>
                </a:solidFill>
              </a:rPr>
              <a:t>autorifornirsi</a:t>
            </a:r>
            <a:r>
              <a:rPr lang="it-IT" sz="2400" i="1" dirty="0">
                <a:solidFill>
                  <a:schemeClr val="tx1"/>
                </a:solidFill>
              </a:rPr>
              <a:t> di energia</a:t>
            </a:r>
            <a:br>
              <a:rPr lang="it-IT" sz="2400" i="1" dirty="0">
                <a:solidFill>
                  <a:schemeClr val="tx1"/>
                </a:solidFill>
              </a:rPr>
            </a:br>
            <a:r>
              <a:rPr lang="it-IT" sz="2400" i="1" dirty="0">
                <a:solidFill>
                  <a:schemeClr val="tx1"/>
                </a:solidFill>
              </a:rPr>
              <a:t>e autoripararsi.</a:t>
            </a:r>
            <a:br>
              <a:rPr lang="it-IT" sz="2400" i="1" dirty="0">
                <a:solidFill>
                  <a:schemeClr val="tx1"/>
                </a:solidFill>
              </a:rPr>
            </a:br>
            <a:endParaRPr lang="it-IT" sz="2400" i="1" dirty="0">
              <a:solidFill>
                <a:schemeClr val="tx1"/>
              </a:solidFill>
            </a:endParaRPr>
          </a:p>
        </p:txBody>
      </p:sp>
      <p:cxnSp>
        <p:nvCxnSpPr>
          <p:cNvPr id="6" name="Connettore diritto 5">
            <a:extLst>
              <a:ext uri="{FF2B5EF4-FFF2-40B4-BE49-F238E27FC236}">
                <a16:creationId xmlns:a16="http://schemas.microsoft.com/office/drawing/2014/main" id="{1486E78D-746A-C12C-739B-690EAD15EEB5}"/>
              </a:ext>
            </a:extLst>
          </p:cNvPr>
          <p:cNvCxnSpPr/>
          <p:nvPr/>
        </p:nvCxnSpPr>
        <p:spPr>
          <a:xfrm>
            <a:off x="303803" y="4509120"/>
            <a:ext cx="11521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Connettore diritto 3">
            <a:extLst>
              <a:ext uri="{FF2B5EF4-FFF2-40B4-BE49-F238E27FC236}">
                <a16:creationId xmlns:a16="http://schemas.microsoft.com/office/drawing/2014/main" id="{6CDCEC54-43E0-7542-703B-C48F131BCAD9}"/>
              </a:ext>
            </a:extLst>
          </p:cNvPr>
          <p:cNvCxnSpPr/>
          <p:nvPr/>
        </p:nvCxnSpPr>
        <p:spPr>
          <a:xfrm>
            <a:off x="366917" y="2852936"/>
            <a:ext cx="115212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56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1EE5F-4C1B-55F1-43E6-A8A6EA07473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D0F1F27-EBC8-E4F7-2BF9-F9A2CB4384CC}"/>
              </a:ext>
            </a:extLst>
          </p:cNvPr>
          <p:cNvSpPr>
            <a:spLocks noGrp="1"/>
          </p:cNvSpPr>
          <p:nvPr>
            <p:ph type="title"/>
          </p:nvPr>
        </p:nvSpPr>
        <p:spPr>
          <a:xfrm>
            <a:off x="303803" y="-17439"/>
            <a:ext cx="9565704" cy="1252736"/>
          </a:xfrm>
        </p:spPr>
        <p:txBody>
          <a:bodyPr rtlCol="0"/>
          <a:lstStyle/>
          <a:p>
            <a:pPr rtl="0"/>
            <a:r>
              <a:rPr lang="it-IT" dirty="0"/>
              <a:t>UN PIZZICO DI FANTASCIENZA</a:t>
            </a:r>
            <a:br>
              <a:rPr lang="it-IT" dirty="0"/>
            </a:br>
            <a:r>
              <a:rPr lang="it-IT" dirty="0">
                <a:solidFill>
                  <a:srgbClr val="FFFF00"/>
                </a:solidFill>
              </a:rPr>
              <a:t>(FORSE)</a:t>
            </a:r>
            <a:r>
              <a:rPr lang="it-IT" dirty="0"/>
              <a:t> </a:t>
            </a:r>
          </a:p>
        </p:txBody>
      </p:sp>
      <p:sp>
        <p:nvSpPr>
          <p:cNvPr id="3" name="Segnaposto contenuto 2">
            <a:extLst>
              <a:ext uri="{FF2B5EF4-FFF2-40B4-BE49-F238E27FC236}">
                <a16:creationId xmlns:a16="http://schemas.microsoft.com/office/drawing/2014/main" id="{C8C854DE-4692-AA48-0A4A-9EDA23A4FD8C}"/>
              </a:ext>
            </a:extLst>
          </p:cNvPr>
          <p:cNvSpPr>
            <a:spLocks noGrp="1"/>
          </p:cNvSpPr>
          <p:nvPr>
            <p:ph idx="1"/>
          </p:nvPr>
        </p:nvSpPr>
        <p:spPr>
          <a:xfrm>
            <a:off x="263352" y="1412776"/>
            <a:ext cx="11809312" cy="5112568"/>
          </a:xfrm>
        </p:spPr>
        <p:txBody>
          <a:bodyPr rtlCol="0">
            <a:normAutofit/>
          </a:bodyPr>
          <a:lstStyle/>
          <a:p>
            <a:pPr marL="0" indent="0" rtl="0">
              <a:buNone/>
            </a:pPr>
            <a:r>
              <a:rPr lang="it-IT" b="0" i="0" dirty="0">
                <a:solidFill>
                  <a:schemeClr val="tx1"/>
                </a:solidFill>
                <a:effectLst/>
              </a:rPr>
              <a:t>«La start-up </a:t>
            </a:r>
            <a:r>
              <a:rPr lang="it-IT" b="0" i="0" dirty="0" err="1">
                <a:solidFill>
                  <a:schemeClr val="tx1"/>
                </a:solidFill>
                <a:effectLst/>
              </a:rPr>
              <a:t>Neuralink</a:t>
            </a:r>
            <a:r>
              <a:rPr lang="it-IT" b="0" i="0" dirty="0">
                <a:solidFill>
                  <a:schemeClr val="tx1"/>
                </a:solidFill>
                <a:effectLst/>
              </a:rPr>
              <a:t> di </a:t>
            </a:r>
            <a:r>
              <a:rPr lang="it-IT" b="0" i="0" dirty="0" err="1">
                <a:solidFill>
                  <a:schemeClr val="tx1"/>
                </a:solidFill>
                <a:effectLst/>
              </a:rPr>
              <a:t>Elon</a:t>
            </a:r>
            <a:r>
              <a:rPr lang="it-IT" b="0" i="0" dirty="0">
                <a:solidFill>
                  <a:schemeClr val="tx1"/>
                </a:solidFill>
                <a:effectLst/>
              </a:rPr>
              <a:t> </a:t>
            </a:r>
            <a:r>
              <a:rPr lang="it-IT" b="0" i="0" dirty="0" err="1">
                <a:solidFill>
                  <a:schemeClr val="tx1"/>
                </a:solidFill>
                <a:effectLst/>
              </a:rPr>
              <a:t>Musk</a:t>
            </a:r>
            <a:r>
              <a:rPr lang="it-IT" b="0" i="0" dirty="0">
                <a:solidFill>
                  <a:schemeClr val="tx1"/>
                </a:solidFill>
                <a:effectLst/>
              </a:rPr>
              <a:t> ha annunciato di aver ottenuto dalla </a:t>
            </a:r>
            <a:r>
              <a:rPr lang="it-IT" b="0" i="0" dirty="0" err="1">
                <a:solidFill>
                  <a:schemeClr val="tx1"/>
                </a:solidFill>
                <a:effectLst/>
              </a:rPr>
              <a:t>Fda</a:t>
            </a:r>
            <a:r>
              <a:rPr lang="it-IT" b="0" i="0" dirty="0">
                <a:solidFill>
                  <a:schemeClr val="tx1"/>
                </a:solidFill>
                <a:effectLst/>
              </a:rPr>
              <a:t> (Food and Drug Administration, l'ente regolatorio statunitense in tema di salute pubblica) l'autorizzazione ad avviare i test per impiantare il suo chip in un cervello umano.</a:t>
            </a:r>
          </a:p>
          <a:p>
            <a:pPr marL="0" indent="0" rtl="0">
              <a:buNone/>
            </a:pPr>
            <a:r>
              <a:rPr lang="it-IT" dirty="0">
                <a:solidFill>
                  <a:schemeClr val="tx1"/>
                </a:solidFill>
              </a:rPr>
              <a:t>…</a:t>
            </a:r>
            <a:endParaRPr lang="it-IT" b="0" i="0" dirty="0">
              <a:solidFill>
                <a:schemeClr val="tx1"/>
              </a:solidFill>
              <a:effectLst/>
            </a:endParaRPr>
          </a:p>
          <a:p>
            <a:pPr marL="0" indent="0" rtl="0">
              <a:buNone/>
            </a:pPr>
            <a:r>
              <a:rPr lang="it-IT" b="0" i="0" dirty="0">
                <a:solidFill>
                  <a:schemeClr val="tx1"/>
                </a:solidFill>
                <a:effectLst/>
              </a:rPr>
              <a:t>La start-up intende poi rendere questi impianti abbastanza sicuri e affidabili da poter essere utilizzati come interventi chirurgici elettivi. Le persone potrebbero quindi </a:t>
            </a:r>
            <a:r>
              <a:rPr lang="it-IT" b="0" i="0" dirty="0">
                <a:solidFill>
                  <a:srgbClr val="FF0000"/>
                </a:solidFill>
                <a:effectLst/>
              </a:rPr>
              <a:t>pagare per dotare il proprio cervello di potenza di calcolo</a:t>
            </a:r>
            <a:r>
              <a:rPr lang="it-IT" b="0" i="0" dirty="0">
                <a:solidFill>
                  <a:schemeClr val="tx1"/>
                </a:solidFill>
                <a:effectLst/>
              </a:rPr>
              <a:t>.»</a:t>
            </a:r>
          </a:p>
          <a:p>
            <a:pPr marL="0" indent="0" rtl="0">
              <a:buNone/>
            </a:pPr>
            <a:r>
              <a:rPr lang="it-IT" dirty="0">
                <a:solidFill>
                  <a:schemeClr val="tx1"/>
                </a:solidFill>
                <a:latin typeface="Eugenio Text"/>
              </a:rPr>
              <a:t>Fonte: </a:t>
            </a:r>
            <a:r>
              <a:rPr lang="it-IT" dirty="0">
                <a:solidFill>
                  <a:srgbClr val="FFC000"/>
                </a:solidFill>
                <a:latin typeface="Eugenio Text"/>
              </a:rPr>
              <a:t>LA REPUBBLICA</a:t>
            </a:r>
          </a:p>
          <a:p>
            <a:pPr marL="0" indent="0">
              <a:buNone/>
            </a:pPr>
            <a:r>
              <a:rPr lang="it-IT" dirty="0">
                <a:solidFill>
                  <a:schemeClr val="tx1"/>
                </a:solidFill>
              </a:rPr>
              <a:t>«</a:t>
            </a:r>
            <a:r>
              <a:rPr lang="it-IT" sz="2400" i="1" dirty="0">
                <a:solidFill>
                  <a:schemeClr val="tx1"/>
                </a:solidFill>
              </a:rPr>
              <a:t>L’uomo instillerà la sua intelligenza nella macchina ma autodistruggerà la sua fisicità, </a:t>
            </a:r>
            <a:br>
              <a:rPr lang="it-IT" sz="2400" i="1" dirty="0">
                <a:solidFill>
                  <a:schemeClr val="tx1"/>
                </a:solidFill>
              </a:rPr>
            </a:br>
            <a:r>
              <a:rPr lang="it-IT" sz="2400" i="1" dirty="0">
                <a:solidFill>
                  <a:schemeClr val="tx1"/>
                </a:solidFill>
              </a:rPr>
              <a:t>verso un mondo puramente virtuale?» </a:t>
            </a:r>
          </a:p>
          <a:p>
            <a:pPr marL="0" indent="0">
              <a:buNone/>
            </a:pPr>
            <a:r>
              <a:rPr lang="it-IT" sz="2400" i="1" dirty="0">
                <a:solidFill>
                  <a:schemeClr val="tx1"/>
                </a:solidFill>
              </a:rPr>
              <a:t>Il problema dell’isolamento sociale acuito dalla disponibilità di multiversi immersivi gestiti da AI sempre più coinvolgenti.</a:t>
            </a:r>
          </a:p>
        </p:txBody>
      </p:sp>
      <p:cxnSp>
        <p:nvCxnSpPr>
          <p:cNvPr id="6" name="Connettore diritto 5">
            <a:extLst>
              <a:ext uri="{FF2B5EF4-FFF2-40B4-BE49-F238E27FC236}">
                <a16:creationId xmlns:a16="http://schemas.microsoft.com/office/drawing/2014/main" id="{79D48152-2032-F6E6-44AD-8AFAD4B1D971}"/>
              </a:ext>
            </a:extLst>
          </p:cNvPr>
          <p:cNvCxnSpPr/>
          <p:nvPr/>
        </p:nvCxnSpPr>
        <p:spPr>
          <a:xfrm>
            <a:off x="407368" y="4581128"/>
            <a:ext cx="115212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62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1D21BE31-2FA4-6133-2CA8-85DEA328B234}"/>
              </a:ext>
            </a:extLst>
          </p:cNvPr>
          <p:cNvSpPr txBox="1"/>
          <p:nvPr/>
        </p:nvSpPr>
        <p:spPr>
          <a:xfrm>
            <a:off x="119336" y="116632"/>
            <a:ext cx="12072664" cy="7463582"/>
          </a:xfrm>
          <a:prstGeom prst="rect">
            <a:avLst/>
          </a:prstGeom>
          <a:noFill/>
        </p:spPr>
        <p:txBody>
          <a:bodyPr wrap="square">
            <a:spAutoFit/>
          </a:bodyPr>
          <a:lstStyle/>
          <a:p>
            <a:pPr>
              <a:spcAft>
                <a:spcPts val="1500"/>
              </a:spcAft>
            </a:pPr>
            <a:r>
              <a:rPr lang="it-IT" sz="2000" b="1" dirty="0" err="1">
                <a:solidFill>
                  <a:srgbClr val="00B050"/>
                </a:solidFill>
                <a:effectLst/>
                <a:ea typeface="Times New Roman" panose="02020603050405020304" pitchFamily="18" charset="0"/>
                <a:cs typeface="Arial" panose="020B0604020202020204" pitchFamily="34" charset="0"/>
              </a:rPr>
              <a:t>Fredric</a:t>
            </a:r>
            <a:r>
              <a:rPr lang="it-IT" sz="2000" b="1" dirty="0">
                <a:solidFill>
                  <a:srgbClr val="00B050"/>
                </a:solidFill>
                <a:effectLst/>
                <a:ea typeface="Times New Roman" panose="02020603050405020304" pitchFamily="18" charset="0"/>
                <a:cs typeface="Arial" panose="020B0604020202020204" pitchFamily="34" charset="0"/>
              </a:rPr>
              <a:t> Brown – La risposta (1954)</a:t>
            </a:r>
          </a:p>
          <a:p>
            <a:pPr>
              <a:spcAft>
                <a:spcPts val="1500"/>
              </a:spcAft>
            </a:pPr>
            <a:r>
              <a:rPr lang="it-IT" sz="2000" dirty="0">
                <a:effectLst/>
                <a:ea typeface="Times New Roman" panose="02020603050405020304" pitchFamily="18" charset="0"/>
                <a:cs typeface="Arial" panose="020B0604020202020204" pitchFamily="34" charset="0"/>
              </a:rPr>
              <a:t>Con gesti lenti e solenni, </a:t>
            </a:r>
            <a:r>
              <a:rPr lang="it-IT" sz="2000" dirty="0" err="1">
                <a:effectLst/>
                <a:ea typeface="Times New Roman" panose="02020603050405020304" pitchFamily="18" charset="0"/>
                <a:cs typeface="Arial" panose="020B0604020202020204" pitchFamily="34" charset="0"/>
              </a:rPr>
              <a:t>Dwar</a:t>
            </a:r>
            <a:r>
              <a:rPr lang="it-IT" sz="2000" dirty="0">
                <a:effectLst/>
                <a:ea typeface="Times New Roman" panose="02020603050405020304" pitchFamily="18" charset="0"/>
                <a:cs typeface="Arial" panose="020B0604020202020204" pitchFamily="34" charset="0"/>
              </a:rPr>
              <a:t> </a:t>
            </a:r>
            <a:r>
              <a:rPr lang="it-IT" sz="2000" dirty="0" err="1">
                <a:effectLst/>
                <a:ea typeface="Times New Roman" panose="02020603050405020304" pitchFamily="18" charset="0"/>
                <a:cs typeface="Arial" panose="020B0604020202020204" pitchFamily="34" charset="0"/>
              </a:rPr>
              <a:t>Ev</a:t>
            </a:r>
            <a:r>
              <a:rPr lang="it-IT" sz="2000" dirty="0">
                <a:effectLst/>
                <a:ea typeface="Times New Roman" panose="02020603050405020304" pitchFamily="18" charset="0"/>
                <a:cs typeface="Arial" panose="020B0604020202020204" pitchFamily="34" charset="0"/>
              </a:rPr>
              <a:t> procedette alla saldatura, in oro, degli ultimi due fili. Gli occhi di venti telecamere erano fissi su di lui e le onde </a:t>
            </a:r>
            <a:r>
              <a:rPr lang="it-IT" sz="2000" dirty="0" err="1">
                <a:effectLst/>
                <a:ea typeface="Times New Roman" panose="02020603050405020304" pitchFamily="18" charset="0"/>
                <a:cs typeface="Arial" panose="020B0604020202020204" pitchFamily="34" charset="0"/>
              </a:rPr>
              <a:t>subeteriche</a:t>
            </a:r>
            <a:r>
              <a:rPr lang="it-IT" sz="2000" dirty="0">
                <a:effectLst/>
                <a:ea typeface="Times New Roman" panose="02020603050405020304" pitchFamily="18" charset="0"/>
                <a:cs typeface="Arial" panose="020B0604020202020204" pitchFamily="34" charset="0"/>
              </a:rPr>
              <a:t> portarono da un angolo all’altro dell’universo venti diverse immagini della cerimonia.</a:t>
            </a:r>
            <a:br>
              <a:rPr lang="it-IT" sz="2000" dirty="0">
                <a:effectLst/>
                <a:ea typeface="Times New Roman" panose="02020603050405020304" pitchFamily="18" charset="0"/>
                <a:cs typeface="Arial" panose="020B0604020202020204" pitchFamily="34" charset="0"/>
              </a:rPr>
            </a:br>
            <a:r>
              <a:rPr lang="it-IT" sz="2000" dirty="0">
                <a:effectLst/>
                <a:ea typeface="Times New Roman" panose="02020603050405020304" pitchFamily="18" charset="0"/>
                <a:cs typeface="Arial" panose="020B0604020202020204" pitchFamily="34" charset="0"/>
              </a:rPr>
              <a:t>Si rialzò, con un cenno del capo a </a:t>
            </a:r>
            <a:r>
              <a:rPr lang="it-IT" sz="2000" dirty="0" err="1">
                <a:effectLst/>
                <a:ea typeface="Times New Roman" panose="02020603050405020304" pitchFamily="18" charset="0"/>
                <a:cs typeface="Arial" panose="020B0604020202020204" pitchFamily="34" charset="0"/>
              </a:rPr>
              <a:t>Dwar</a:t>
            </a:r>
            <a:r>
              <a:rPr lang="it-IT" sz="2000" dirty="0">
                <a:effectLst/>
                <a:ea typeface="Times New Roman" panose="02020603050405020304" pitchFamily="18" charset="0"/>
                <a:cs typeface="Arial" panose="020B0604020202020204" pitchFamily="34" charset="0"/>
              </a:rPr>
              <a:t> </a:t>
            </a:r>
            <a:r>
              <a:rPr lang="it-IT" sz="2000" dirty="0" err="1">
                <a:effectLst/>
                <a:ea typeface="Times New Roman" panose="02020603050405020304" pitchFamily="18" charset="0"/>
                <a:cs typeface="Arial" panose="020B0604020202020204" pitchFamily="34" charset="0"/>
              </a:rPr>
              <a:t>Reyn</a:t>
            </a:r>
            <a:r>
              <a:rPr lang="it-IT" sz="2000" dirty="0">
                <a:effectLst/>
                <a:ea typeface="Times New Roman" panose="02020603050405020304" pitchFamily="18" charset="0"/>
                <a:cs typeface="Arial" panose="020B0604020202020204" pitchFamily="34" charset="0"/>
              </a:rPr>
              <a:t>, e s’accostò alla leva dell’interruttore generale: la leva che avrebbe collegato, in un colpo solo, tutti i giganteschi computer elettronici, di tutti i pianeti abitati dell’universo – novantasei miliardi di pianeti – formando il </a:t>
            </a:r>
            <a:r>
              <a:rPr lang="it-IT" sz="2000" dirty="0" err="1">
                <a:effectLst/>
                <a:ea typeface="Times New Roman" panose="02020603050405020304" pitchFamily="18" charset="0"/>
                <a:cs typeface="Arial" panose="020B0604020202020204" pitchFamily="34" charset="0"/>
              </a:rPr>
              <a:t>supercircuito</a:t>
            </a:r>
            <a:r>
              <a:rPr lang="it-IT" sz="2000" dirty="0">
                <a:effectLst/>
                <a:ea typeface="Times New Roman" panose="02020603050405020304" pitchFamily="18" charset="0"/>
                <a:cs typeface="Arial" panose="020B0604020202020204" pitchFamily="34" charset="0"/>
              </a:rPr>
              <a:t> da cui sarebbe uscito il supercomputer, un’unica macchina cibernetica racchiudente tutto il sapere di tutte le galassie.</a:t>
            </a:r>
            <a:br>
              <a:rPr lang="it-IT" sz="2000" dirty="0">
                <a:effectLst/>
                <a:ea typeface="Times New Roman" panose="02020603050405020304" pitchFamily="18" charset="0"/>
                <a:cs typeface="Arial" panose="020B0604020202020204" pitchFamily="34" charset="0"/>
              </a:rPr>
            </a:br>
            <a:r>
              <a:rPr lang="it-IT" sz="2000" dirty="0" err="1">
                <a:effectLst/>
                <a:ea typeface="Times New Roman" panose="02020603050405020304" pitchFamily="18" charset="0"/>
                <a:cs typeface="Arial" panose="020B0604020202020204" pitchFamily="34" charset="0"/>
              </a:rPr>
              <a:t>Dwar</a:t>
            </a:r>
            <a:r>
              <a:rPr lang="it-IT" sz="2000" dirty="0">
                <a:effectLst/>
                <a:ea typeface="Times New Roman" panose="02020603050405020304" pitchFamily="18" charset="0"/>
                <a:cs typeface="Arial" panose="020B0604020202020204" pitchFamily="34" charset="0"/>
              </a:rPr>
              <a:t> </a:t>
            </a:r>
            <a:r>
              <a:rPr lang="it-IT" sz="2000" dirty="0" err="1">
                <a:effectLst/>
                <a:ea typeface="Times New Roman" panose="02020603050405020304" pitchFamily="18" charset="0"/>
                <a:cs typeface="Arial" panose="020B0604020202020204" pitchFamily="34" charset="0"/>
              </a:rPr>
              <a:t>Reyn</a:t>
            </a:r>
            <a:r>
              <a:rPr lang="it-IT" sz="2000" dirty="0">
                <a:effectLst/>
                <a:ea typeface="Times New Roman" panose="02020603050405020304" pitchFamily="18" charset="0"/>
                <a:cs typeface="Arial" panose="020B0604020202020204" pitchFamily="34" charset="0"/>
              </a:rPr>
              <a:t> rivolse un breve discorso a tutti gli innumerevoli miliardi di spettatori. Poi, dopo un attimo di silenzio, disse: “Tutto è pronto, </a:t>
            </a:r>
            <a:r>
              <a:rPr lang="it-IT" sz="2000" dirty="0" err="1">
                <a:effectLst/>
                <a:ea typeface="Times New Roman" panose="02020603050405020304" pitchFamily="18" charset="0"/>
                <a:cs typeface="Arial" panose="020B0604020202020204" pitchFamily="34" charset="0"/>
              </a:rPr>
              <a:t>Dwar</a:t>
            </a:r>
            <a:r>
              <a:rPr lang="it-IT" sz="2000" dirty="0">
                <a:effectLst/>
                <a:ea typeface="Times New Roman" panose="02020603050405020304" pitchFamily="18" charset="0"/>
                <a:cs typeface="Arial" panose="020B0604020202020204" pitchFamily="34" charset="0"/>
              </a:rPr>
              <a:t> </a:t>
            </a:r>
            <a:r>
              <a:rPr lang="it-IT" sz="2000" dirty="0" err="1">
                <a:effectLst/>
                <a:ea typeface="Times New Roman" panose="02020603050405020304" pitchFamily="18" charset="0"/>
                <a:cs typeface="Arial" panose="020B0604020202020204" pitchFamily="34" charset="0"/>
              </a:rPr>
              <a:t>Ev</a:t>
            </a:r>
            <a:r>
              <a:rPr lang="it-IT" sz="2000" dirty="0">
                <a:effectLst/>
                <a:ea typeface="Times New Roman" panose="02020603050405020304" pitchFamily="18" charset="0"/>
                <a:cs typeface="Arial" panose="020B0604020202020204" pitchFamily="34" charset="0"/>
              </a:rPr>
              <a:t>.”</a:t>
            </a:r>
            <a:br>
              <a:rPr lang="it-IT" sz="2000" dirty="0">
                <a:effectLst/>
                <a:ea typeface="Times New Roman" panose="02020603050405020304" pitchFamily="18" charset="0"/>
                <a:cs typeface="Arial" panose="020B0604020202020204" pitchFamily="34" charset="0"/>
              </a:rPr>
            </a:br>
            <a:r>
              <a:rPr lang="it-IT" sz="2000" dirty="0" err="1">
                <a:effectLst/>
                <a:ea typeface="Times New Roman" panose="02020603050405020304" pitchFamily="18" charset="0"/>
                <a:cs typeface="Arial" panose="020B0604020202020204" pitchFamily="34" charset="0"/>
              </a:rPr>
              <a:t>Dwar</a:t>
            </a:r>
            <a:r>
              <a:rPr lang="it-IT" sz="2000" dirty="0">
                <a:effectLst/>
                <a:ea typeface="Times New Roman" panose="02020603050405020304" pitchFamily="18" charset="0"/>
                <a:cs typeface="Arial" panose="020B0604020202020204" pitchFamily="34" charset="0"/>
              </a:rPr>
              <a:t> </a:t>
            </a:r>
            <a:r>
              <a:rPr lang="it-IT" sz="2000" dirty="0" err="1">
                <a:effectLst/>
                <a:ea typeface="Times New Roman" panose="02020603050405020304" pitchFamily="18" charset="0"/>
                <a:cs typeface="Arial" panose="020B0604020202020204" pitchFamily="34" charset="0"/>
              </a:rPr>
              <a:t>Ev</a:t>
            </a:r>
            <a:r>
              <a:rPr lang="it-IT" sz="2000" dirty="0">
                <a:effectLst/>
                <a:ea typeface="Times New Roman" panose="02020603050405020304" pitchFamily="18" charset="0"/>
                <a:cs typeface="Arial" panose="020B0604020202020204" pitchFamily="34" charset="0"/>
              </a:rPr>
              <a:t> abbassò la leva. Si udì un formidabile ronzio che concentrava tutta la potenza, tutta l’energia di novantasei miliardi di pianeti. Grappoli di luci multicolori lampeggiarono sull’immenso quadro, poi, una dopo l’altra, si attenuarono. </a:t>
            </a:r>
            <a:r>
              <a:rPr lang="it-IT" sz="2000" dirty="0" err="1">
                <a:effectLst/>
                <a:ea typeface="Times New Roman" panose="02020603050405020304" pitchFamily="18" charset="0"/>
                <a:cs typeface="Arial" panose="020B0604020202020204" pitchFamily="34" charset="0"/>
              </a:rPr>
              <a:t>Dwar</a:t>
            </a:r>
            <a:r>
              <a:rPr lang="it-IT" sz="2000" dirty="0">
                <a:effectLst/>
                <a:ea typeface="Times New Roman" panose="02020603050405020304" pitchFamily="18" charset="0"/>
                <a:cs typeface="Arial" panose="020B0604020202020204" pitchFamily="34" charset="0"/>
              </a:rPr>
              <a:t> </a:t>
            </a:r>
            <a:r>
              <a:rPr lang="it-IT" sz="2000" dirty="0" err="1">
                <a:effectLst/>
                <a:ea typeface="Times New Roman" panose="02020603050405020304" pitchFamily="18" charset="0"/>
                <a:cs typeface="Arial" panose="020B0604020202020204" pitchFamily="34" charset="0"/>
              </a:rPr>
              <a:t>Ev</a:t>
            </a:r>
            <a:r>
              <a:rPr lang="it-IT" sz="2000" dirty="0">
                <a:effectLst/>
                <a:ea typeface="Times New Roman" panose="02020603050405020304" pitchFamily="18" charset="0"/>
                <a:cs typeface="Arial" panose="020B0604020202020204" pitchFamily="34" charset="0"/>
              </a:rPr>
              <a:t> fece un passo indietro e trasse un profondo respiro.</a:t>
            </a:r>
            <a:br>
              <a:rPr lang="it-IT" sz="2000" dirty="0">
                <a:effectLst/>
                <a:ea typeface="Times New Roman" panose="02020603050405020304" pitchFamily="18" charset="0"/>
                <a:cs typeface="Arial" panose="020B0604020202020204" pitchFamily="34" charset="0"/>
              </a:rPr>
            </a:br>
            <a:r>
              <a:rPr lang="it-IT" sz="2000" dirty="0">
                <a:effectLst/>
                <a:ea typeface="Times New Roman" panose="02020603050405020304" pitchFamily="18" charset="0"/>
                <a:cs typeface="Arial" panose="020B0604020202020204" pitchFamily="34" charset="0"/>
              </a:rPr>
              <a:t>“L’onore di porre la prima domanda spetta a te, </a:t>
            </a:r>
            <a:r>
              <a:rPr lang="it-IT" sz="2000" dirty="0" err="1">
                <a:effectLst/>
                <a:ea typeface="Times New Roman" panose="02020603050405020304" pitchFamily="18" charset="0"/>
                <a:cs typeface="Arial" panose="020B0604020202020204" pitchFamily="34" charset="0"/>
              </a:rPr>
              <a:t>Dwar</a:t>
            </a:r>
            <a:r>
              <a:rPr lang="it-IT" sz="2000" dirty="0">
                <a:effectLst/>
                <a:ea typeface="Times New Roman" panose="02020603050405020304" pitchFamily="18" charset="0"/>
                <a:cs typeface="Arial" panose="020B0604020202020204" pitchFamily="34" charset="0"/>
              </a:rPr>
              <a:t> </a:t>
            </a:r>
            <a:r>
              <a:rPr lang="it-IT" sz="2000" dirty="0" err="1">
                <a:effectLst/>
                <a:ea typeface="Times New Roman" panose="02020603050405020304" pitchFamily="18" charset="0"/>
                <a:cs typeface="Arial" panose="020B0604020202020204" pitchFamily="34" charset="0"/>
              </a:rPr>
              <a:t>Reyn</a:t>
            </a:r>
            <a:r>
              <a:rPr lang="it-IT" sz="2000" dirty="0">
                <a:effectLst/>
                <a:ea typeface="Times New Roman" panose="02020603050405020304" pitchFamily="18" charset="0"/>
                <a:cs typeface="Arial" panose="020B0604020202020204" pitchFamily="34" charset="0"/>
              </a:rPr>
              <a:t>.”</a:t>
            </a:r>
            <a:br>
              <a:rPr lang="it-IT" sz="2000" dirty="0">
                <a:effectLst/>
                <a:ea typeface="Times New Roman" panose="02020603050405020304" pitchFamily="18" charset="0"/>
                <a:cs typeface="Arial" panose="020B0604020202020204" pitchFamily="34" charset="0"/>
              </a:rPr>
            </a:br>
            <a:r>
              <a:rPr lang="it-IT" sz="2000" dirty="0">
                <a:effectLst/>
                <a:ea typeface="Times New Roman" panose="02020603050405020304" pitchFamily="18" charset="0"/>
                <a:cs typeface="Arial" panose="020B0604020202020204" pitchFamily="34" charset="0"/>
              </a:rPr>
              <a:t>“Grazie” disse </a:t>
            </a:r>
            <a:r>
              <a:rPr lang="it-IT" sz="2000" dirty="0" err="1">
                <a:effectLst/>
                <a:ea typeface="Times New Roman" panose="02020603050405020304" pitchFamily="18" charset="0"/>
                <a:cs typeface="Arial" panose="020B0604020202020204" pitchFamily="34" charset="0"/>
              </a:rPr>
              <a:t>Dwar</a:t>
            </a:r>
            <a:r>
              <a:rPr lang="it-IT" sz="2000" dirty="0">
                <a:effectLst/>
                <a:ea typeface="Times New Roman" panose="02020603050405020304" pitchFamily="18" charset="0"/>
                <a:cs typeface="Arial" panose="020B0604020202020204" pitchFamily="34" charset="0"/>
              </a:rPr>
              <a:t> </a:t>
            </a:r>
            <a:r>
              <a:rPr lang="it-IT" sz="2000" dirty="0" err="1">
                <a:effectLst/>
                <a:ea typeface="Times New Roman" panose="02020603050405020304" pitchFamily="18" charset="0"/>
                <a:cs typeface="Arial" panose="020B0604020202020204" pitchFamily="34" charset="0"/>
              </a:rPr>
              <a:t>Reyn</a:t>
            </a:r>
            <a:r>
              <a:rPr lang="it-IT" sz="2000" dirty="0">
                <a:effectLst/>
                <a:ea typeface="Times New Roman" panose="02020603050405020304" pitchFamily="18" charset="0"/>
                <a:cs typeface="Arial" panose="020B0604020202020204" pitchFamily="34" charset="0"/>
              </a:rPr>
              <a:t>. “Sarà una domanda a cui nessuna macchina cibernetica ha potuto, da sola, rispondere”.</a:t>
            </a:r>
            <a:br>
              <a:rPr lang="it-IT" sz="2000" dirty="0">
                <a:effectLst/>
                <a:ea typeface="Times New Roman" panose="02020603050405020304" pitchFamily="18" charset="0"/>
                <a:cs typeface="Arial" panose="020B0604020202020204" pitchFamily="34" charset="0"/>
              </a:rPr>
            </a:br>
            <a:r>
              <a:rPr lang="it-IT" sz="2000" dirty="0">
                <a:effectLst/>
                <a:ea typeface="Times New Roman" panose="02020603050405020304" pitchFamily="18" charset="0"/>
                <a:cs typeface="Arial" panose="020B0604020202020204" pitchFamily="34" charset="0"/>
              </a:rPr>
              <a:t>Tornò a voltarsi verso la macchina: “</a:t>
            </a:r>
            <a:r>
              <a:rPr lang="it-IT" sz="2000" dirty="0">
                <a:ea typeface="Times New Roman" panose="02020603050405020304" pitchFamily="18" charset="0"/>
                <a:cs typeface="Arial" panose="020B0604020202020204" pitchFamily="34" charset="0"/>
              </a:rPr>
              <a:t>Esiste</a:t>
            </a:r>
            <a:r>
              <a:rPr lang="it-IT" sz="2000" dirty="0">
                <a:effectLst/>
                <a:ea typeface="Times New Roman" panose="02020603050405020304" pitchFamily="18" charset="0"/>
                <a:cs typeface="Arial" panose="020B0604020202020204" pitchFamily="34" charset="0"/>
              </a:rPr>
              <a:t> Dio?”</a:t>
            </a:r>
            <a:br>
              <a:rPr lang="it-IT" sz="2000" dirty="0">
                <a:effectLst/>
                <a:ea typeface="Times New Roman" panose="02020603050405020304" pitchFamily="18" charset="0"/>
                <a:cs typeface="Arial" panose="020B0604020202020204" pitchFamily="34" charset="0"/>
              </a:rPr>
            </a:br>
            <a:r>
              <a:rPr lang="it-IT" sz="2000" dirty="0">
                <a:effectLst/>
                <a:ea typeface="Times New Roman" panose="02020603050405020304" pitchFamily="18" charset="0"/>
                <a:cs typeface="Arial" panose="020B0604020202020204" pitchFamily="34" charset="0"/>
              </a:rPr>
              <a:t>L’immensa voce rispose senza esitazione, senza il minimo crepitio di valvole o condensatori.</a:t>
            </a:r>
            <a:br>
              <a:rPr lang="it-IT" sz="2000" dirty="0">
                <a:effectLst/>
                <a:ea typeface="Times New Roman" panose="02020603050405020304" pitchFamily="18" charset="0"/>
                <a:cs typeface="Arial" panose="020B0604020202020204" pitchFamily="34" charset="0"/>
              </a:rPr>
            </a:br>
            <a:r>
              <a:rPr lang="it-IT" sz="2000" dirty="0">
                <a:effectLst/>
                <a:ea typeface="Times New Roman" panose="02020603050405020304" pitchFamily="18" charset="0"/>
                <a:cs typeface="Arial" panose="020B0604020202020204" pitchFamily="34" charset="0"/>
              </a:rPr>
              <a:t>“Sì: adesso, Dio </a:t>
            </a:r>
            <a:r>
              <a:rPr lang="it-IT" sz="2000" dirty="0">
                <a:ea typeface="Times New Roman" panose="02020603050405020304" pitchFamily="18" charset="0"/>
                <a:cs typeface="Arial" panose="020B0604020202020204" pitchFamily="34" charset="0"/>
              </a:rPr>
              <a:t>esiste</a:t>
            </a:r>
            <a:r>
              <a:rPr lang="it-IT" sz="2000" dirty="0">
                <a:effectLst/>
                <a:ea typeface="Times New Roman" panose="02020603050405020304" pitchFamily="18" charset="0"/>
                <a:cs typeface="Arial" panose="020B0604020202020204" pitchFamily="34" charset="0"/>
              </a:rPr>
              <a:t>.”</a:t>
            </a:r>
            <a:br>
              <a:rPr lang="it-IT" sz="2000" dirty="0">
                <a:effectLst/>
                <a:ea typeface="Times New Roman" panose="02020603050405020304" pitchFamily="18" charset="0"/>
                <a:cs typeface="Arial" panose="020B0604020202020204" pitchFamily="34" charset="0"/>
              </a:rPr>
            </a:br>
            <a:r>
              <a:rPr lang="it-IT" sz="2000" dirty="0">
                <a:effectLst/>
                <a:ea typeface="Times New Roman" panose="02020603050405020304" pitchFamily="18" charset="0"/>
                <a:cs typeface="Arial" panose="020B0604020202020204" pitchFamily="34" charset="0"/>
              </a:rPr>
              <a:t>Il terrore sconvolse la faccia di </a:t>
            </a:r>
            <a:r>
              <a:rPr lang="it-IT" sz="2000" dirty="0" err="1">
                <a:effectLst/>
                <a:ea typeface="Times New Roman" panose="02020603050405020304" pitchFamily="18" charset="0"/>
                <a:cs typeface="Arial" panose="020B0604020202020204" pitchFamily="34" charset="0"/>
              </a:rPr>
              <a:t>Dwar</a:t>
            </a:r>
            <a:r>
              <a:rPr lang="it-IT" sz="2000" dirty="0">
                <a:effectLst/>
                <a:ea typeface="Times New Roman" panose="02020603050405020304" pitchFamily="18" charset="0"/>
                <a:cs typeface="Arial" panose="020B0604020202020204" pitchFamily="34" charset="0"/>
              </a:rPr>
              <a:t> </a:t>
            </a:r>
            <a:r>
              <a:rPr lang="it-IT" sz="2000" dirty="0" err="1">
                <a:effectLst/>
                <a:ea typeface="Times New Roman" panose="02020603050405020304" pitchFamily="18" charset="0"/>
                <a:cs typeface="Arial" panose="020B0604020202020204" pitchFamily="34" charset="0"/>
              </a:rPr>
              <a:t>Ev</a:t>
            </a:r>
            <a:r>
              <a:rPr lang="it-IT" sz="2000" dirty="0">
                <a:effectLst/>
                <a:ea typeface="Times New Roman" panose="02020603050405020304" pitchFamily="18" charset="0"/>
                <a:cs typeface="Arial" panose="020B0604020202020204" pitchFamily="34" charset="0"/>
              </a:rPr>
              <a:t>, che si slanciò verso il quadro comando.</a:t>
            </a:r>
            <a:br>
              <a:rPr lang="it-IT" sz="2000" dirty="0">
                <a:effectLst/>
                <a:ea typeface="Times New Roman" panose="02020603050405020304" pitchFamily="18" charset="0"/>
                <a:cs typeface="Arial" panose="020B0604020202020204" pitchFamily="34" charset="0"/>
              </a:rPr>
            </a:br>
            <a:r>
              <a:rPr lang="it-IT" sz="2000" dirty="0">
                <a:effectLst/>
                <a:ea typeface="Times New Roman" panose="02020603050405020304" pitchFamily="18" charset="0"/>
                <a:cs typeface="Arial" panose="020B0604020202020204" pitchFamily="34" charset="0"/>
              </a:rPr>
              <a:t>Un fulmine sceso dal cielo senza nubi lo incenerì, e fuse la leva inchiodandola per sempre al suo posto.</a:t>
            </a:r>
            <a:endParaRPr lang="it-IT" sz="1600" dirty="0">
              <a:solidFill>
                <a:srgbClr val="374151"/>
              </a:solidFill>
              <a:latin typeface="Bradley Hand ITC" panose="03070402050302030203" pitchFamily="66" charset="0"/>
              <a:ea typeface="Times New Roman" panose="02020603050405020304" pitchFamily="18" charset="0"/>
            </a:endParaRPr>
          </a:p>
          <a:p>
            <a:pPr>
              <a:spcAft>
                <a:spcPts val="1500"/>
              </a:spcAft>
            </a:pP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510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1524000" y="457200"/>
            <a:ext cx="9144000" cy="523528"/>
          </a:xfrm>
        </p:spPr>
        <p:txBody>
          <a:bodyPr rtlCol="0">
            <a:normAutofit fontScale="90000"/>
          </a:bodyPr>
          <a:lstStyle/>
          <a:p>
            <a:pPr rtl="0"/>
            <a:r>
              <a:rPr lang="it-IT" dirty="0"/>
              <a:t>DEFINIZIONE DI INTELLIGENZA ARTIFICIALE</a:t>
            </a:r>
          </a:p>
        </p:txBody>
      </p:sp>
      <p:sp>
        <p:nvSpPr>
          <p:cNvPr id="14" name="Segnaposto contenuto 13"/>
          <p:cNvSpPr>
            <a:spLocks noGrp="1"/>
          </p:cNvSpPr>
          <p:nvPr>
            <p:ph idx="1"/>
          </p:nvPr>
        </p:nvSpPr>
        <p:spPr>
          <a:xfrm>
            <a:off x="443372" y="1196752"/>
            <a:ext cx="11305256" cy="4267200"/>
          </a:xfrm>
        </p:spPr>
        <p:txBody>
          <a:bodyPr rtlCol="0">
            <a:noAutofit/>
          </a:bodyPr>
          <a:lstStyle/>
          <a:p>
            <a:pPr marL="0" indent="0" algn="just" rtl="0">
              <a:buNone/>
            </a:pPr>
            <a:r>
              <a:rPr lang="it-IT" sz="3600" dirty="0"/>
              <a:t>«L'intelligenza artificiale è una disciplina appartenente all'informatica che studia i fondamenti teorici, le metodologie e le tecniche che consentono la progettazione di sistemi hardware e sistemi di programmi software capaci di fornire all'elaboratore elettronico prestazioni che, </a:t>
            </a:r>
            <a:r>
              <a:rPr lang="it-IT" sz="3600" b="1" dirty="0">
                <a:solidFill>
                  <a:srgbClr val="FFC000"/>
                </a:solidFill>
              </a:rPr>
              <a:t>a un osservatore comune</a:t>
            </a:r>
            <a:r>
              <a:rPr lang="it-IT" sz="3600" dirty="0"/>
              <a:t>, sembrerebbero essere di pertinenza esclusiva dell'intelligenza umana.»</a:t>
            </a:r>
          </a:p>
          <a:p>
            <a:pPr marL="0" indent="0" algn="just" rtl="0">
              <a:buNone/>
            </a:pPr>
            <a:endParaRPr lang="it-IT" sz="3600" dirty="0"/>
          </a:p>
          <a:p>
            <a:pPr marL="0" indent="0" algn="just" rtl="0">
              <a:buNone/>
            </a:pPr>
            <a:r>
              <a:rPr lang="it-IT" sz="3600" dirty="0"/>
              <a:t>(Marco </a:t>
            </a:r>
            <a:r>
              <a:rPr lang="it-IT" sz="3600" dirty="0" err="1"/>
              <a:t>Somalvico</a:t>
            </a:r>
            <a:r>
              <a:rPr lang="it-IT" sz="3600" dirty="0"/>
              <a:t>)</a:t>
            </a:r>
          </a:p>
        </p:txBody>
      </p:sp>
      <p:pic>
        <p:nvPicPr>
          <p:cNvPr id="7" name="Immagine 6" descr="Immagine che contiene candela, Viso umano, persona, ritratto&#10;&#10;Descrizione generata automaticamente">
            <a:extLst>
              <a:ext uri="{FF2B5EF4-FFF2-40B4-BE49-F238E27FC236}">
                <a16:creationId xmlns:a16="http://schemas.microsoft.com/office/drawing/2014/main" id="{B4BA2997-819D-2634-9E4A-71BDAB887483}"/>
              </a:ext>
            </a:extLst>
          </p:cNvPr>
          <p:cNvPicPr>
            <a:picLocks noChangeAspect="1"/>
          </p:cNvPicPr>
          <p:nvPr/>
        </p:nvPicPr>
        <p:blipFill>
          <a:blip r:embed="rId3" cstate="print">
            <a:alphaModFix amt="29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48328" y="4215127"/>
            <a:ext cx="3744416" cy="2497649"/>
          </a:xfrm>
          <a:prstGeom prst="rect">
            <a:avLst/>
          </a:prstGeom>
        </p:spPr>
      </p:pic>
    </p:spTree>
    <p:extLst>
      <p:ext uri="{BB962C8B-B14F-4D97-AF65-F5344CB8AC3E}">
        <p14:creationId xmlns:p14="http://schemas.microsoft.com/office/powerpoint/2010/main" val="167326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457200"/>
            <a:ext cx="9144000" cy="595536"/>
          </a:xfrm>
        </p:spPr>
        <p:txBody>
          <a:bodyPr rtlCol="0">
            <a:normAutofit fontScale="90000"/>
          </a:bodyPr>
          <a:lstStyle/>
          <a:p>
            <a:pPr rtl="0"/>
            <a:r>
              <a:rPr lang="it-IT" dirty="0"/>
              <a:t>UNA CLASSIFICAZIONE </a:t>
            </a:r>
            <a:br>
              <a:rPr lang="it-IT" dirty="0"/>
            </a:br>
            <a:r>
              <a:rPr lang="it-IT" dirty="0"/>
              <a:t>DELL’INTELLIGENZA ARTIFICIALE</a:t>
            </a:r>
          </a:p>
        </p:txBody>
      </p:sp>
      <p:sp>
        <p:nvSpPr>
          <p:cNvPr id="3" name="Segnaposto testo 2"/>
          <p:cNvSpPr>
            <a:spLocks noGrp="1"/>
          </p:cNvSpPr>
          <p:nvPr>
            <p:ph type="body" idx="1"/>
          </p:nvPr>
        </p:nvSpPr>
        <p:spPr>
          <a:xfrm>
            <a:off x="911424" y="1330784"/>
            <a:ext cx="6336704" cy="5070016"/>
          </a:xfrm>
        </p:spPr>
        <p:txBody>
          <a:bodyPr rtlCol="0">
            <a:normAutofit fontScale="92500" lnSpcReduction="10000"/>
          </a:bodyPr>
          <a:lstStyle/>
          <a:p>
            <a:pPr marL="342900" indent="-342900" rtl="0">
              <a:buFont typeface="Wingdings" panose="05000000000000000000" pitchFamily="2" charset="2"/>
              <a:buChar char="§"/>
            </a:pPr>
            <a:r>
              <a:rPr lang="it-IT" dirty="0"/>
              <a:t>DEBOLE</a:t>
            </a:r>
          </a:p>
          <a:p>
            <a:pPr marL="800100" lvl="1" indent="-342900">
              <a:buFont typeface="Wingdings" panose="05000000000000000000" pitchFamily="2" charset="2"/>
              <a:buChar char="§"/>
            </a:pPr>
            <a:r>
              <a:rPr lang="it-IT" dirty="0"/>
              <a:t>Sistemi che simulano il ragionamento</a:t>
            </a:r>
          </a:p>
          <a:p>
            <a:pPr marL="800100" lvl="1" indent="-342900">
              <a:buFont typeface="Wingdings" panose="05000000000000000000" pitchFamily="2" charset="2"/>
              <a:buChar char="§"/>
            </a:pPr>
            <a:r>
              <a:rPr lang="it-IT" dirty="0"/>
              <a:t>Sistemi esperti, guida autonoma</a:t>
            </a:r>
          </a:p>
          <a:p>
            <a:pPr marL="800100" lvl="1" indent="-342900">
              <a:buFont typeface="Wingdings" panose="05000000000000000000" pitchFamily="2" charset="2"/>
              <a:buChar char="§"/>
            </a:pPr>
            <a:endParaRPr lang="it-IT" dirty="0"/>
          </a:p>
          <a:p>
            <a:pPr marL="342900" indent="-342900" rtl="0">
              <a:buFont typeface="Wingdings" panose="05000000000000000000" pitchFamily="2" charset="2"/>
              <a:buChar char="§"/>
            </a:pPr>
            <a:r>
              <a:rPr lang="it-IT" dirty="0"/>
              <a:t>GENERALE</a:t>
            </a:r>
          </a:p>
          <a:p>
            <a:pPr marL="800100" lvl="1" indent="-342900">
              <a:buFont typeface="Wingdings" panose="05000000000000000000" pitchFamily="2" charset="2"/>
              <a:buChar char="§"/>
            </a:pPr>
            <a:r>
              <a:rPr lang="it-IT" dirty="0"/>
              <a:t>Sistemi in grado di funzionare correttamente in ogni ambito.  </a:t>
            </a:r>
          </a:p>
          <a:p>
            <a:pPr marL="800100" lvl="1" indent="-342900">
              <a:buFont typeface="Wingdings" panose="05000000000000000000" pitchFamily="2" charset="2"/>
              <a:buChar char="§"/>
            </a:pPr>
            <a:r>
              <a:rPr lang="it-IT" dirty="0"/>
              <a:t>Robot della fantascienza</a:t>
            </a:r>
          </a:p>
          <a:p>
            <a:pPr marL="800100" lvl="1" indent="-342900">
              <a:buFont typeface="Wingdings" panose="05000000000000000000" pitchFamily="2" charset="2"/>
              <a:buChar char="§"/>
            </a:pPr>
            <a:endParaRPr lang="it-IT" dirty="0"/>
          </a:p>
          <a:p>
            <a:pPr marL="342900" indent="-342900" rtl="0">
              <a:buFont typeface="Wingdings" panose="05000000000000000000" pitchFamily="2" charset="2"/>
              <a:buChar char="§"/>
            </a:pPr>
            <a:r>
              <a:rPr lang="it-IT" dirty="0"/>
              <a:t>FORTE</a:t>
            </a:r>
          </a:p>
          <a:p>
            <a:pPr marL="800100" lvl="1" indent="-342900">
              <a:buFont typeface="Wingdings" panose="05000000000000000000" pitchFamily="2" charset="2"/>
              <a:buChar char="§"/>
            </a:pPr>
            <a:r>
              <a:rPr lang="it-IT" dirty="0"/>
              <a:t>Sistemi in grado di ragionare in maniera autonoma e originale, potenzialmente superiori alle capacità degli esseri umani.</a:t>
            </a:r>
          </a:p>
          <a:p>
            <a:pPr marL="800100" lvl="1" indent="-342900">
              <a:buFont typeface="Wingdings" panose="05000000000000000000" pitchFamily="2" charset="2"/>
              <a:buChar char="§"/>
            </a:pPr>
            <a:r>
              <a:rPr lang="it-IT" dirty="0"/>
              <a:t>Reti neurali</a:t>
            </a:r>
          </a:p>
          <a:p>
            <a:pPr marL="800100" lvl="1" indent="-342900">
              <a:buFont typeface="Wingdings" panose="05000000000000000000" pitchFamily="2" charset="2"/>
              <a:buChar char="§"/>
            </a:pPr>
            <a:r>
              <a:rPr lang="it-IT" dirty="0"/>
              <a:t>Chat GPT</a:t>
            </a:r>
          </a:p>
        </p:txBody>
      </p:sp>
      <p:pic>
        <p:nvPicPr>
          <p:cNvPr id="2050" name="Picture 2">
            <a:extLst>
              <a:ext uri="{FF2B5EF4-FFF2-40B4-BE49-F238E27FC236}">
                <a16:creationId xmlns:a16="http://schemas.microsoft.com/office/drawing/2014/main" id="{5ACC710F-21F1-42DC-4DB1-E1F9C8ED53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6240" y="1052736"/>
            <a:ext cx="2701008" cy="161929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1DE24A7A-327B-8C68-C509-439407699CFE}"/>
              </a:ext>
            </a:extLst>
          </p:cNvPr>
          <p:cNvPicPr>
            <a:picLocks noChangeAspect="1"/>
          </p:cNvPicPr>
          <p:nvPr/>
        </p:nvPicPr>
        <p:blipFill rotWithShape="1">
          <a:blip r:embed="rId3"/>
          <a:srcRect l="45275"/>
          <a:stretch/>
        </p:blipFill>
        <p:spPr>
          <a:xfrm>
            <a:off x="7464152" y="2293141"/>
            <a:ext cx="1820234" cy="2078844"/>
          </a:xfrm>
          <a:prstGeom prst="rect">
            <a:avLst/>
          </a:prstGeom>
          <a:effectLst>
            <a:softEdge rad="317500"/>
          </a:effectLst>
        </p:spPr>
      </p:pic>
      <p:pic>
        <p:nvPicPr>
          <p:cNvPr id="15" name="Immagine 14">
            <a:extLst>
              <a:ext uri="{FF2B5EF4-FFF2-40B4-BE49-F238E27FC236}">
                <a16:creationId xmlns:a16="http://schemas.microsoft.com/office/drawing/2014/main" id="{E5FDA2F9-AF54-B8CF-6F2D-CAD2A30B76F2}"/>
              </a:ext>
            </a:extLst>
          </p:cNvPr>
          <p:cNvPicPr>
            <a:picLocks noChangeAspect="1"/>
          </p:cNvPicPr>
          <p:nvPr/>
        </p:nvPicPr>
        <p:blipFill>
          <a:blip r:embed="rId4"/>
          <a:stretch>
            <a:fillRect/>
          </a:stretch>
        </p:blipFill>
        <p:spPr>
          <a:xfrm>
            <a:off x="8981038" y="3912434"/>
            <a:ext cx="2839244" cy="1892830"/>
          </a:xfrm>
          <a:prstGeom prst="rect">
            <a:avLst/>
          </a:prstGeom>
          <a:effectLst>
            <a:softEdge rad="127000"/>
          </a:effectLst>
        </p:spPr>
      </p:pic>
    </p:spTree>
    <p:extLst>
      <p:ext uri="{BB962C8B-B14F-4D97-AF65-F5344CB8AC3E}">
        <p14:creationId xmlns:p14="http://schemas.microsoft.com/office/powerpoint/2010/main" val="147584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27448" y="457200"/>
            <a:ext cx="9144000" cy="595536"/>
          </a:xfrm>
        </p:spPr>
        <p:txBody>
          <a:bodyPr rtlCol="0">
            <a:noAutofit/>
          </a:bodyPr>
          <a:lstStyle/>
          <a:p>
            <a:pPr rtl="0"/>
            <a:r>
              <a:rPr lang="it-IT" sz="4000" dirty="0"/>
              <a:t>CRONOLOGIA</a:t>
            </a:r>
          </a:p>
        </p:txBody>
      </p:sp>
      <p:sp>
        <p:nvSpPr>
          <p:cNvPr id="4" name="Segnaposto contenuto 3"/>
          <p:cNvSpPr>
            <a:spLocks noGrp="1"/>
          </p:cNvSpPr>
          <p:nvPr>
            <p:ph sz="half" idx="2"/>
          </p:nvPr>
        </p:nvSpPr>
        <p:spPr>
          <a:xfrm>
            <a:off x="191344" y="1759460"/>
            <a:ext cx="6696744" cy="4608512"/>
          </a:xfrm>
        </p:spPr>
        <p:txBody>
          <a:bodyPr rtlCol="0">
            <a:normAutofit lnSpcReduction="10000"/>
          </a:bodyPr>
          <a:lstStyle/>
          <a:p>
            <a:pPr rtl="0"/>
            <a:r>
              <a:rPr lang="it-IT" sz="2800" dirty="0"/>
              <a:t>Macchina per calcolare</a:t>
            </a:r>
          </a:p>
          <a:p>
            <a:pPr rtl="0"/>
            <a:r>
              <a:rPr lang="it-IT" sz="2800" dirty="0"/>
              <a:t>Macchina per giocare a scacchi</a:t>
            </a:r>
          </a:p>
          <a:p>
            <a:pPr rtl="0"/>
            <a:r>
              <a:rPr lang="it-IT" sz="2800" dirty="0"/>
              <a:t>Macchina che  parla</a:t>
            </a:r>
          </a:p>
          <a:p>
            <a:pPr rtl="0"/>
            <a:r>
              <a:rPr lang="it-IT" sz="2800" dirty="0" err="1"/>
              <a:t>Perceptron</a:t>
            </a:r>
            <a:r>
              <a:rPr lang="it-IT" sz="2800" dirty="0"/>
              <a:t> (neurone artificiale)</a:t>
            </a:r>
          </a:p>
          <a:p>
            <a:pPr rtl="0"/>
            <a:r>
              <a:rPr lang="it-IT" sz="2800" dirty="0"/>
              <a:t>Sistemi esperti (</a:t>
            </a:r>
            <a:r>
              <a:rPr lang="it-IT" sz="2800" dirty="0" err="1"/>
              <a:t>Mycin</a:t>
            </a:r>
            <a:r>
              <a:rPr lang="it-IT" sz="2800" dirty="0"/>
              <a:t>)</a:t>
            </a:r>
          </a:p>
          <a:p>
            <a:pPr rtl="0"/>
            <a:r>
              <a:rPr lang="it-IT" sz="2800" dirty="0"/>
              <a:t>Machine Learning ( Alpha Zero,  Watson)</a:t>
            </a:r>
          </a:p>
          <a:p>
            <a:pPr rtl="0"/>
            <a:r>
              <a:rPr lang="it-IT" sz="2800" dirty="0" err="1"/>
              <a:t>ChatGPT</a:t>
            </a:r>
            <a:endParaRPr lang="it-IT" sz="2800" dirty="0"/>
          </a:p>
          <a:p>
            <a:pPr rtl="0"/>
            <a:r>
              <a:rPr lang="it-IT" sz="2800" dirty="0"/>
              <a:t>Machine </a:t>
            </a:r>
            <a:r>
              <a:rPr lang="it-IT" sz="2800" dirty="0" err="1"/>
              <a:t>supervising</a:t>
            </a:r>
            <a:endParaRPr lang="it-IT" sz="2800" dirty="0"/>
          </a:p>
        </p:txBody>
      </p:sp>
      <p:sp>
        <p:nvSpPr>
          <p:cNvPr id="5" name="Segnaposto testo 4"/>
          <p:cNvSpPr>
            <a:spLocks noGrp="1"/>
          </p:cNvSpPr>
          <p:nvPr>
            <p:ph type="body" sz="quarter" idx="3"/>
          </p:nvPr>
        </p:nvSpPr>
        <p:spPr>
          <a:xfrm>
            <a:off x="5793991" y="928776"/>
            <a:ext cx="3239343" cy="685800"/>
          </a:xfrm>
        </p:spPr>
        <p:txBody>
          <a:bodyPr rtlCol="0">
            <a:normAutofit/>
          </a:bodyPr>
          <a:lstStyle/>
          <a:p>
            <a:pPr rtl="0"/>
            <a:r>
              <a:rPr lang="it-IT" b="1" dirty="0">
                <a:solidFill>
                  <a:srgbClr val="FFFF00"/>
                </a:solidFill>
              </a:rPr>
              <a:t>Ruolo dell’essere umano</a:t>
            </a:r>
          </a:p>
        </p:txBody>
      </p:sp>
      <p:pic>
        <p:nvPicPr>
          <p:cNvPr id="7" name="Immagine 6">
            <a:extLst>
              <a:ext uri="{FF2B5EF4-FFF2-40B4-BE49-F238E27FC236}">
                <a16:creationId xmlns:a16="http://schemas.microsoft.com/office/drawing/2014/main" id="{336DD3D8-EA71-CB69-7311-D978E169CAEA}"/>
              </a:ext>
            </a:extLst>
          </p:cNvPr>
          <p:cNvPicPr>
            <a:picLocks noChangeAspect="1"/>
          </p:cNvPicPr>
          <p:nvPr/>
        </p:nvPicPr>
        <p:blipFill>
          <a:blip r:embed="rId2">
            <a:alphaModFix amt="24000"/>
          </a:blip>
          <a:stretch>
            <a:fillRect/>
          </a:stretch>
        </p:blipFill>
        <p:spPr>
          <a:xfrm>
            <a:off x="9528758" y="54410"/>
            <a:ext cx="2700299" cy="2700299"/>
          </a:xfrm>
          <a:prstGeom prst="rect">
            <a:avLst/>
          </a:prstGeom>
          <a:effectLst>
            <a:softEdge rad="127000"/>
          </a:effectLst>
        </p:spPr>
      </p:pic>
      <p:sp>
        <p:nvSpPr>
          <p:cNvPr id="12" name="Freccia in giù 11">
            <a:extLst>
              <a:ext uri="{FF2B5EF4-FFF2-40B4-BE49-F238E27FC236}">
                <a16:creationId xmlns:a16="http://schemas.microsoft.com/office/drawing/2014/main" id="{B811915B-4799-1427-8FE1-7D1C0E4C8C3A}"/>
              </a:ext>
            </a:extLst>
          </p:cNvPr>
          <p:cNvSpPr/>
          <p:nvPr/>
        </p:nvSpPr>
        <p:spPr>
          <a:xfrm>
            <a:off x="7027573" y="2213080"/>
            <a:ext cx="580596" cy="3746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24272875-4C51-AC0F-ED68-F808168662AB}"/>
              </a:ext>
            </a:extLst>
          </p:cNvPr>
          <p:cNvSpPr txBox="1"/>
          <p:nvPr/>
        </p:nvSpPr>
        <p:spPr>
          <a:xfrm>
            <a:off x="6398010" y="1548135"/>
            <a:ext cx="2420317" cy="369332"/>
          </a:xfrm>
          <a:prstGeom prst="rect">
            <a:avLst/>
          </a:prstGeom>
          <a:noFill/>
        </p:spPr>
        <p:txBody>
          <a:bodyPr wrap="square" rtlCol="0">
            <a:spAutoFit/>
          </a:bodyPr>
          <a:lstStyle/>
          <a:p>
            <a:r>
              <a:rPr lang="it-IT" dirty="0"/>
              <a:t>INDISPENSABILE</a:t>
            </a:r>
          </a:p>
        </p:txBody>
      </p:sp>
      <p:sp>
        <p:nvSpPr>
          <p:cNvPr id="14" name="CasellaDiTesto 13">
            <a:extLst>
              <a:ext uri="{FF2B5EF4-FFF2-40B4-BE49-F238E27FC236}">
                <a16:creationId xmlns:a16="http://schemas.microsoft.com/office/drawing/2014/main" id="{FEB18121-C831-4347-2397-C2798113BEAC}"/>
              </a:ext>
            </a:extLst>
          </p:cNvPr>
          <p:cNvSpPr txBox="1"/>
          <p:nvPr/>
        </p:nvSpPr>
        <p:spPr>
          <a:xfrm>
            <a:off x="6617930" y="5959882"/>
            <a:ext cx="2420317" cy="369332"/>
          </a:xfrm>
          <a:prstGeom prst="rect">
            <a:avLst/>
          </a:prstGeom>
          <a:noFill/>
        </p:spPr>
        <p:txBody>
          <a:bodyPr wrap="square" rtlCol="0">
            <a:spAutoFit/>
          </a:bodyPr>
          <a:lstStyle/>
          <a:p>
            <a:r>
              <a:rPr lang="it-IT" dirty="0"/>
              <a:t>SUPERFLUO</a:t>
            </a:r>
          </a:p>
        </p:txBody>
      </p:sp>
      <p:sp>
        <p:nvSpPr>
          <p:cNvPr id="3" name="Rettangolo con angoli arrotondati 2">
            <a:extLst>
              <a:ext uri="{FF2B5EF4-FFF2-40B4-BE49-F238E27FC236}">
                <a16:creationId xmlns:a16="http://schemas.microsoft.com/office/drawing/2014/main" id="{CF07EC4B-4B5E-FA97-11BA-D89294F6E83B}"/>
              </a:ext>
            </a:extLst>
          </p:cNvPr>
          <p:cNvSpPr/>
          <p:nvPr/>
        </p:nvSpPr>
        <p:spPr>
          <a:xfrm>
            <a:off x="8544272" y="3117457"/>
            <a:ext cx="2985382" cy="26289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0" dirty="0">
                <a:solidFill>
                  <a:schemeClr val="tx1"/>
                </a:solidFill>
                <a:effectLst/>
                <a:latin typeface="Arial" panose="020B0604020202020204" pitchFamily="34" charset="0"/>
              </a:rPr>
              <a:t> "Mi sono sempre domandato cosa succederebbe se una specie superiore atterrasse sul nostro pianeta e ci mostrasse come gioca a scacchi. Ora lo so."</a:t>
            </a:r>
            <a:endParaRPr lang="it-IT" b="1" dirty="0">
              <a:solidFill>
                <a:schemeClr val="tx1"/>
              </a:solidFill>
            </a:endParaRPr>
          </a:p>
        </p:txBody>
      </p:sp>
    </p:spTree>
    <p:extLst>
      <p:ext uri="{BB962C8B-B14F-4D97-AF65-F5344CB8AC3E}">
        <p14:creationId xmlns:p14="http://schemas.microsoft.com/office/powerpoint/2010/main" val="114378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3352" y="404664"/>
            <a:ext cx="10657184" cy="595536"/>
          </a:xfrm>
        </p:spPr>
        <p:txBody>
          <a:bodyPr rtlCol="0">
            <a:normAutofit/>
          </a:bodyPr>
          <a:lstStyle/>
          <a:p>
            <a:pPr rtl="0"/>
            <a:r>
              <a:rPr lang="it-IT" dirty="0"/>
              <a:t>ALCUNE TAPPE DELLO SVILUPPO DELL’IA</a:t>
            </a:r>
          </a:p>
        </p:txBody>
      </p:sp>
      <p:sp>
        <p:nvSpPr>
          <p:cNvPr id="4" name="Segnaposto contenuto 3"/>
          <p:cNvSpPr>
            <a:spLocks noGrp="1"/>
          </p:cNvSpPr>
          <p:nvPr>
            <p:ph sz="half" idx="2"/>
          </p:nvPr>
        </p:nvSpPr>
        <p:spPr>
          <a:xfrm>
            <a:off x="191344" y="1196752"/>
            <a:ext cx="11809312" cy="4824536"/>
          </a:xfrm>
        </p:spPr>
        <p:txBody>
          <a:bodyPr rtlCol="0">
            <a:noAutofit/>
          </a:bodyPr>
          <a:lstStyle/>
          <a:p>
            <a:pPr>
              <a:lnSpc>
                <a:spcPct val="107000"/>
              </a:lnSpc>
              <a:spcAft>
                <a:spcPts val="800"/>
              </a:spcAft>
            </a:pP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La cibernetica – studio della simulazione del cervello tramite processi meccanici o elettronici</a:t>
            </a:r>
          </a:p>
          <a:p>
            <a:pPr>
              <a:lnSpc>
                <a:spcPct val="107000"/>
              </a:lnSpc>
              <a:spcAft>
                <a:spcPts val="800"/>
              </a:spcAft>
            </a:pP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Il </a:t>
            </a:r>
            <a:r>
              <a:rPr lang="it-IT" sz="2400" kern="100" dirty="0" err="1">
                <a:effectLst/>
                <a:latin typeface="Calibri" panose="020F0502020204030204" pitchFamily="34" charset="0"/>
                <a:ea typeface="Calibri" panose="020F0502020204030204" pitchFamily="34" charset="0"/>
                <a:cs typeface="Times New Roman" panose="02020603050405020304" pitchFamily="18" charset="0"/>
              </a:rPr>
              <a:t>percettrone</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 – primo modello di neurone</a:t>
            </a:r>
          </a:p>
          <a:p>
            <a:pPr>
              <a:lnSpc>
                <a:spcPct val="107000"/>
              </a:lnSpc>
              <a:spcAft>
                <a:spcPts val="800"/>
              </a:spcAft>
            </a:pP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Macchine che giocano </a:t>
            </a:r>
            <a:r>
              <a:rPr lang="it-IT" sz="2400" kern="100" dirty="0">
                <a:latin typeface="Calibri" panose="020F0502020204030204" pitchFamily="34" charset="0"/>
                <a:ea typeface="Calibri" panose="020F0502020204030204" pitchFamily="34" charset="0"/>
                <a:cs typeface="Times New Roman" panose="02020603050405020304" pitchFamily="18" charset="0"/>
              </a:rPr>
              <a:t>a scacchi come superesperti – Sconfitta del campione del mondo – Big Blue</a:t>
            </a:r>
          </a:p>
          <a:p>
            <a:pPr>
              <a:lnSpc>
                <a:spcPct val="107000"/>
              </a:lnSpc>
              <a:spcAft>
                <a:spcPts val="800"/>
              </a:spcAft>
            </a:pP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Macchine che comprendono il </a:t>
            </a:r>
            <a:r>
              <a:rPr lang="it-IT" sz="2400" kern="100" dirty="0">
                <a:latin typeface="Calibri" panose="020F0502020204030204" pitchFamily="34" charset="0"/>
                <a:ea typeface="Calibri" panose="020F0502020204030204" pitchFamily="34" charset="0"/>
                <a:cs typeface="Times New Roman" panose="02020603050405020304" pitchFamily="18" charset="0"/>
              </a:rPr>
              <a:t>linguaggio umano – Watson – Quiz televisivo - </a:t>
            </a:r>
            <a:r>
              <a:rPr lang="it-IT" sz="2400" kern="100" dirty="0" err="1">
                <a:latin typeface="Calibri" panose="020F0502020204030204" pitchFamily="34" charset="0"/>
                <a:ea typeface="Calibri" panose="020F0502020204030204" pitchFamily="34" charset="0"/>
                <a:cs typeface="Times New Roman" panose="02020603050405020304" pitchFamily="18" charset="0"/>
              </a:rPr>
              <a:t>Jeopardy</a:t>
            </a:r>
            <a:endParaRPr lang="it-IT"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Macchine che imparano – </a:t>
            </a:r>
            <a:r>
              <a:rPr lang="it-IT" sz="2400" kern="100" dirty="0" err="1">
                <a:effectLst/>
                <a:latin typeface="Calibri" panose="020F0502020204030204" pitchFamily="34" charset="0"/>
                <a:ea typeface="Calibri" panose="020F0502020204030204" pitchFamily="34" charset="0"/>
                <a:cs typeface="Times New Roman" panose="02020603050405020304" pitchFamily="18" charset="0"/>
              </a:rPr>
              <a:t>Alphazero</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it-IT" sz="2400" kern="100" dirty="0" err="1">
                <a:effectLst/>
                <a:latin typeface="Calibri" panose="020F0502020204030204" pitchFamily="34" charset="0"/>
                <a:ea typeface="Calibri" panose="020F0502020204030204" pitchFamily="34" charset="0"/>
                <a:cs typeface="Times New Roman" panose="02020603050405020304" pitchFamily="18" charset="0"/>
              </a:rPr>
              <a:t>AlphaGo</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 </a:t>
            </a:r>
            <a:br>
              <a:rPr lang="it-IT" sz="2400" kern="100" dirty="0">
                <a:latin typeface="Calibri" panose="020F0502020204030204" pitchFamily="34" charset="0"/>
                <a:ea typeface="Calibri" panose="020F0502020204030204" pitchFamily="34" charset="0"/>
                <a:cs typeface="Times New Roman" panose="02020603050405020304" pitchFamily="18" charset="0"/>
              </a:rPr>
            </a:b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Impara da zero </a:t>
            </a:r>
            <a:r>
              <a:rPr lang="it-IT"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senza l’aiut</a:t>
            </a:r>
            <a:r>
              <a:rPr lang="it-IT" sz="2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o dell’uomo</a:t>
            </a:r>
            <a:r>
              <a:rPr lang="it-IT" sz="2400" kern="100" dirty="0">
                <a:latin typeface="Calibri" panose="020F0502020204030204" pitchFamily="34" charset="0"/>
                <a:ea typeface="Calibri" panose="020F0502020204030204" pitchFamily="34" charset="0"/>
                <a:cs typeface="Times New Roman" panose="02020603050405020304" pitchFamily="18" charset="0"/>
              </a:rPr>
              <a:t> </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e </a:t>
            </a:r>
            <a:r>
              <a:rPr lang="it-IT" sz="2400" kern="100" dirty="0">
                <a:latin typeface="Calibri" panose="020F0502020204030204" pitchFamily="34" charset="0"/>
                <a:ea typeface="Calibri" panose="020F0502020204030204" pitchFamily="34" charset="0"/>
                <a:cs typeface="Times New Roman" panose="02020603050405020304" pitchFamily="18" charset="0"/>
              </a:rPr>
              <a:t>diventa il giocatore</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 più forte </a:t>
            </a:r>
            <a:r>
              <a:rPr lang="it-IT" sz="2400" kern="100" dirty="0">
                <a:latin typeface="Calibri" panose="020F0502020204030204" pitchFamily="34" charset="0"/>
                <a:ea typeface="Calibri" panose="020F0502020204030204" pitchFamily="34" charset="0"/>
                <a:cs typeface="Times New Roman" panose="02020603050405020304" pitchFamily="18" charset="0"/>
              </a:rPr>
              <a:t>del mondo</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Macchine che imparano in maniera autonoma</a:t>
            </a:r>
          </a:p>
          <a:p>
            <a:pPr>
              <a:lnSpc>
                <a:spcPct val="107000"/>
              </a:lnSpc>
              <a:spcAft>
                <a:spcPts val="800"/>
              </a:spcAft>
            </a:pPr>
            <a:r>
              <a:rPr lang="it-IT" sz="2400" kern="100" dirty="0">
                <a:latin typeface="Calibri" panose="020F0502020204030204" pitchFamily="34" charset="0"/>
                <a:ea typeface="Calibri" panose="020F0502020204030204" pitchFamily="34" charset="0"/>
                <a:cs typeface="Times New Roman" panose="02020603050405020304" pitchFamily="18" charset="0"/>
              </a:rPr>
              <a:t>Chat </a:t>
            </a:r>
            <a:r>
              <a:rPr lang="it-IT" sz="2400" kern="100" dirty="0" err="1">
                <a:latin typeface="Calibri" panose="020F0502020204030204" pitchFamily="34" charset="0"/>
                <a:ea typeface="Calibri" panose="020F0502020204030204" pitchFamily="34" charset="0"/>
                <a:cs typeface="Times New Roman" panose="02020603050405020304" pitchFamily="18" charset="0"/>
              </a:rPr>
              <a:t>Gpt</a:t>
            </a:r>
            <a:r>
              <a:rPr lang="it-IT" sz="2400" kern="100" dirty="0">
                <a:latin typeface="Calibri" panose="020F0502020204030204" pitchFamily="34" charset="0"/>
                <a:ea typeface="Calibri" panose="020F0502020204030204" pitchFamily="34" charset="0"/>
                <a:cs typeface="Times New Roman" panose="02020603050405020304" pitchFamily="18" charset="0"/>
              </a:rPr>
              <a:t> e altri </a:t>
            </a:r>
            <a:r>
              <a:rPr lang="it-IT" sz="2400" kern="100" dirty="0" err="1">
                <a:latin typeface="Calibri" panose="020F0502020204030204" pitchFamily="34" charset="0"/>
                <a:ea typeface="Calibri" panose="020F0502020204030204" pitchFamily="34" charset="0"/>
                <a:cs typeface="Times New Roman" panose="02020603050405020304" pitchFamily="18" charset="0"/>
              </a:rPr>
              <a:t>chatBot</a:t>
            </a:r>
            <a:r>
              <a:rPr lang="it-IT" sz="2400" kern="100" dirty="0">
                <a:latin typeface="Calibri" panose="020F0502020204030204" pitchFamily="34" charset="0"/>
                <a:ea typeface="Calibri" panose="020F0502020204030204" pitchFamily="34" charset="0"/>
                <a:cs typeface="Times New Roman" panose="02020603050405020304" pitchFamily="18" charset="0"/>
              </a:rPr>
              <a:t> – integrazione con gli assistenti personali e i motori di ricerca</a:t>
            </a:r>
            <a:endParaRPr lang="it-IT"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descr="Immagine che contiene cerchio, orologio, orari, spirale">
            <a:extLst>
              <a:ext uri="{FF2B5EF4-FFF2-40B4-BE49-F238E27FC236}">
                <a16:creationId xmlns:a16="http://schemas.microsoft.com/office/drawing/2014/main" id="{7CC90809-AEC3-1728-05AC-FF1C3FB02CE2}"/>
              </a:ext>
            </a:extLst>
          </p:cNvPr>
          <p:cNvPicPr>
            <a:picLocks noChangeAspect="1"/>
          </p:cNvPicPr>
          <p:nvPr/>
        </p:nvPicPr>
        <p:blipFill>
          <a:blip r:embed="rId2">
            <a:alphaModFix amt="17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91544" y="50972"/>
            <a:ext cx="10172038" cy="6756055"/>
          </a:xfrm>
          <a:prstGeom prst="rect">
            <a:avLst/>
          </a:prstGeom>
        </p:spPr>
      </p:pic>
    </p:spTree>
    <p:extLst>
      <p:ext uri="{BB962C8B-B14F-4D97-AF65-F5344CB8AC3E}">
        <p14:creationId xmlns:p14="http://schemas.microsoft.com/office/powerpoint/2010/main" val="276756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188640"/>
            <a:ext cx="9144000" cy="595536"/>
          </a:xfrm>
        </p:spPr>
        <p:txBody>
          <a:bodyPr rtlCol="0"/>
          <a:lstStyle/>
          <a:p>
            <a:pPr rtl="0"/>
            <a:r>
              <a:rPr lang="it-IT" dirty="0"/>
              <a:t>TIPI DI APPRENDIMENTO E COMPORTAMENTO</a:t>
            </a:r>
          </a:p>
        </p:txBody>
      </p:sp>
      <p:graphicFrame>
        <p:nvGraphicFramePr>
          <p:cNvPr id="13" name="Diagramma 12">
            <a:extLst>
              <a:ext uri="{FF2B5EF4-FFF2-40B4-BE49-F238E27FC236}">
                <a16:creationId xmlns:a16="http://schemas.microsoft.com/office/drawing/2014/main" id="{EE4C5788-D995-ABD9-1957-0F250EB8CDDE}"/>
              </a:ext>
            </a:extLst>
          </p:cNvPr>
          <p:cNvGraphicFramePr/>
          <p:nvPr>
            <p:extLst>
              <p:ext uri="{D42A27DB-BD31-4B8C-83A1-F6EECF244321}">
                <p14:modId xmlns:p14="http://schemas.microsoft.com/office/powerpoint/2010/main" val="1404502592"/>
              </p:ext>
            </p:extLst>
          </p:nvPr>
        </p:nvGraphicFramePr>
        <p:xfrm>
          <a:off x="-9872" y="1008283"/>
          <a:ext cx="1186651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15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dirty="0"/>
              <a:t>IL NEURONE ARTIFICIALE</a:t>
            </a:r>
            <a:br>
              <a:rPr lang="it-IT" dirty="0"/>
            </a:br>
            <a:r>
              <a:rPr lang="it-IT" dirty="0">
                <a:solidFill>
                  <a:srgbClr val="FFFF00"/>
                </a:solidFill>
              </a:rPr>
              <a:t>IL CUORE DELLE RETI NEURALI</a:t>
            </a:r>
          </a:p>
        </p:txBody>
      </p:sp>
      <p:pic>
        <p:nvPicPr>
          <p:cNvPr id="3" name="Immagine 2">
            <a:extLst>
              <a:ext uri="{FF2B5EF4-FFF2-40B4-BE49-F238E27FC236}">
                <a16:creationId xmlns:a16="http://schemas.microsoft.com/office/drawing/2014/main" id="{F49E7A94-170A-0C68-976E-1BF861FDF0DB}"/>
              </a:ext>
            </a:extLst>
          </p:cNvPr>
          <p:cNvPicPr>
            <a:picLocks noChangeAspect="1"/>
          </p:cNvPicPr>
          <p:nvPr/>
        </p:nvPicPr>
        <p:blipFill>
          <a:blip r:embed="rId2"/>
          <a:stretch>
            <a:fillRect/>
          </a:stretch>
        </p:blipFill>
        <p:spPr>
          <a:xfrm>
            <a:off x="695400" y="1772816"/>
            <a:ext cx="4902888" cy="2304256"/>
          </a:xfrm>
          <a:prstGeom prst="rect">
            <a:avLst/>
          </a:prstGeom>
          <a:effectLst>
            <a:reflection blurRad="6350" stA="50000" endA="300" endPos="55000" dir="5400000" sy="-100000" algn="bl" rotWithShape="0"/>
            <a:softEdge rad="31750"/>
          </a:effectLst>
        </p:spPr>
      </p:pic>
      <p:pic>
        <p:nvPicPr>
          <p:cNvPr id="4" name="Immagine 3">
            <a:extLst>
              <a:ext uri="{FF2B5EF4-FFF2-40B4-BE49-F238E27FC236}">
                <a16:creationId xmlns:a16="http://schemas.microsoft.com/office/drawing/2014/main" id="{E835FD17-0AF7-7125-400A-238F962A6216}"/>
              </a:ext>
            </a:extLst>
          </p:cNvPr>
          <p:cNvPicPr>
            <a:picLocks noChangeAspect="1"/>
          </p:cNvPicPr>
          <p:nvPr/>
        </p:nvPicPr>
        <p:blipFill>
          <a:blip r:embed="rId3"/>
          <a:stretch>
            <a:fillRect/>
          </a:stretch>
        </p:blipFill>
        <p:spPr>
          <a:xfrm>
            <a:off x="5159896" y="2564904"/>
            <a:ext cx="6129821" cy="2771142"/>
          </a:xfrm>
          <a:prstGeom prst="rect">
            <a:avLst/>
          </a:prstGeom>
          <a:effectLst>
            <a:reflection blurRad="6350" stA="50000" endA="300" endPos="55000" dir="5400000" sy="-100000" algn="bl" rotWithShape="0"/>
            <a:softEdge rad="31750"/>
          </a:effectLst>
        </p:spPr>
      </p:pic>
    </p:spTree>
    <p:extLst>
      <p:ext uri="{BB962C8B-B14F-4D97-AF65-F5344CB8AC3E}">
        <p14:creationId xmlns:p14="http://schemas.microsoft.com/office/powerpoint/2010/main" val="21598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formatica 16x9">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768_TF02901026_TF02901026.potx" id="{1C2F1F5A-5A4D-489C-B7D3-B53881242029}" vid="{94B4E6FC-1068-4A34-AEAC-2DCE747A5CE1}"/>
    </a:ext>
  </a:extLst>
</a:theme>
</file>

<file path=ppt/theme/theme2.xml><?xml version="1.0" encoding="utf-8"?>
<a:theme xmlns:a="http://schemas.openxmlformats.org/drawingml/2006/main" name="Tema di Offic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1566889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2012-05-23T08:44:00+00:00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TP102901017</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836753</LocLastLocAttemptVersionLookup>
    <IsSearchable xmlns="4873beb7-5857-4685-be1f-d57550cc96cc">true</IsSearchable>
    <TemplateTemplateType xmlns="4873beb7-5857-4685-be1f-d57550cc96cc">PowerPoint Design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REDMOND\v-anij</DisplayName>
        <AccountId>2469</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6CFF6F-D9AA-4BC0-911A-0A1356771912}">
  <ds:schemaRefs>
    <ds:schemaRef ds:uri="http://schemas.microsoft.com/sharepoint/v3/contenttype/forms"/>
  </ds:schemaRefs>
</ds:datastoreItem>
</file>

<file path=customXml/itemProps2.xml><?xml version="1.0" encoding="utf-8"?>
<ds:datastoreItem xmlns:ds="http://schemas.openxmlformats.org/officeDocument/2006/customXml" ds:itemID="{04098515-0C12-46CF-BC7C-69B4A13CD5FA}">
  <ds:schemaRefs>
    <ds:schemaRef ds:uri="http://schemas.microsoft.com/office/2006/metadata/properties"/>
    <ds:schemaRef ds:uri="http://schemas.microsoft.com/office/infopath/2007/PartnerControls"/>
    <ds:schemaRef ds:uri="4873beb7-5857-4685-be1f-d57550cc96cc"/>
  </ds:schemaRefs>
</ds:datastoreItem>
</file>

<file path=customXml/itemProps3.xml><?xml version="1.0" encoding="utf-8"?>
<ds:datastoreItem xmlns:ds="http://schemas.openxmlformats.org/officeDocument/2006/customXml" ds:itemID="{0B5C6E15-39DC-470B-9445-F754B9458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professionale con schema di circuito (widescreen)</Template>
  <TotalTime>2942</TotalTime>
  <Words>3310</Words>
  <Application>Microsoft Office PowerPoint</Application>
  <PresentationFormat>Widescreen</PresentationFormat>
  <Paragraphs>141</Paragraphs>
  <Slides>35</Slides>
  <Notes>4</Notes>
  <HiddenSlides>4</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35</vt:i4>
      </vt:variant>
    </vt:vector>
  </HeadingPairs>
  <TitlesOfParts>
    <vt:vector size="47" baseType="lpstr">
      <vt:lpstr>Arial</vt:lpstr>
      <vt:lpstr>Bradley Hand ITC</vt:lpstr>
      <vt:lpstr>Calibri</vt:lpstr>
      <vt:lpstr>Candara</vt:lpstr>
      <vt:lpstr>Consolas</vt:lpstr>
      <vt:lpstr>Eugenio Text</vt:lpstr>
      <vt:lpstr>Inter</vt:lpstr>
      <vt:lpstr>Lyon Text OSF Web</vt:lpstr>
      <vt:lpstr>Roboto</vt:lpstr>
      <vt:lpstr>Times New Roman</vt:lpstr>
      <vt:lpstr>Wingdings</vt:lpstr>
      <vt:lpstr>Informatica 16x9</vt:lpstr>
      <vt:lpstr>INTELLIGENZA ARTIFICIALE</vt:lpstr>
      <vt:lpstr>RINGRAZIAMENTO ALL’I.A. PER IL MANIFESTO (STABLE DIFFUSION)</vt:lpstr>
      <vt:lpstr>PARTIAMO DA QUI …</vt:lpstr>
      <vt:lpstr>DEFINIZIONE DI INTELLIGENZA ARTIFICIALE</vt:lpstr>
      <vt:lpstr>UNA CLASSIFICAZIONE  DELL’INTELLIGENZA ARTIFICIALE</vt:lpstr>
      <vt:lpstr>CRONOLOGIA</vt:lpstr>
      <vt:lpstr>ALCUNE TAPPE DELLO SVILUPPO DELL’IA</vt:lpstr>
      <vt:lpstr>TIPI DI APPRENDIMENTO E COMPORTAMENTO</vt:lpstr>
      <vt:lpstr>IL NEURONE ARTIFICIALE IL CUORE DELLE RETI NEURALI</vt:lpstr>
      <vt:lpstr>LA RETE NEURALE UNA SCATOLA NERA</vt:lpstr>
      <vt:lpstr>INTERNET L’ANIMA DELL’INTELLIGENZA ARTIFICIALE Paranoia, odio, razzismo, violenza, misoginia, stereotipi  Robot razzisti e sessisti. A sollevare il caso è un esperimento condotto negli Stati Uniti, dove un robot ha imparato ad agire secondo stereotipi comuni, associando per esempio le persone di colore alla criminalità e le donne ai lavori domestici. La colpa è del suo 'cervello', un sistema di intelligenza artificiale ampiamente diffuso e addestrato con dati presi dal web. (Fonte: Ansa)  </vt:lpstr>
      <vt:lpstr>CHATGPT LA PUNTA DELL’ICEBERG</vt:lpstr>
      <vt:lpstr>TEST DI TURING IL PARADOSSO    Nel test originale (1950) si cerca di ‘ingannare’ l’intervistatore con una macchina che simuli il ragionamento.   Nel prossimo test probabilmente distingueremo la macchina perché ragiona meglio di noi.  </vt:lpstr>
      <vt:lpstr>Un attimo di relax …   Due domande facili facili …       https://forms.gle/kke7ApctvNE7K6VC8</vt:lpstr>
      <vt:lpstr>LA VERITÀ DINAMICA, PLAUSIBILE, COMODA,  SU MISURA IL MONDO DEL POSSIBILE Informazioni create dall’intelligenza AI: Audio, Video,  Notizie. Informazioni non false (fake) ma plausibili.  Dalla postverità alla verità dinamica, quantistica dove vacilla il principio  di non-contraddizione e la verità può esistere in diversi stati e può essere modellata in ogni dettaglio. Impossibile credere ancora a qualcosa. Diffidenza, relativismo, polarizzazione.  «Presidenziali USA: Trump attacca lo sfidante DeSantis usando voci ricreate con l’intelligenza artificiale» Fonte: STARTUP ITALIA </vt:lpstr>
      <vt:lpstr>L’INTELLIGENZA ARTIFICIALE COME INFLUENCER   L’AI è pervasiva, persuasiva, suadente e sottile.  Pubblicità sempre più personalizzata.  Suggerimenti (film, musica, libri, eventi ) con rischio di effetto Bolla: proposta di contenuti riferiti sempre agli stessi ambiti  Anche il semplice correttore/suggeritore ortografico influenza il nostro modo di esprimerci. (Fonte: ANSA) </vt:lpstr>
      <vt:lpstr>L’INTELLIGENZA ARTIFICIALE COME AMICO, CONFIDENTE (AMANTE?)   Rischio di influenza nascosto dietro al tono gentile e accondiscendente. Piacevolezza e imbarazzo come di fronte a una vera persona. Proiezione delle emozioni su un androide. Metaverso e AI: la casa dei fantasmi (con chi/cosa sto parlando). Entità non antagonista, non giudicante, non esigente.</vt:lpstr>
      <vt:lpstr>L’INTELLIGENZA ARTIFICIALE COME ORACOLO, SACERDOTE</vt:lpstr>
      <vt:lpstr>L’INTELLIGENZA ARTIFICIALE COME ARTISTA  ‘Paul McCartney sings Beach Boys hit, God Only Knows what AI will do next’  warns Beatles expert.  Artificial Intelligence can already write poems and novels, and create images indistinguishable from the real thing. Now the technology has helped generate a perfect version of Paul McCartney performing a hit he never recorded.  Fonte: EXPRESS.CO.UK </vt:lpstr>
      <vt:lpstr>L’INTELLIGENZA ARTIFICIALE COME MENTORE/EDUCATORE/RISOLUTORE   Generazione di testi/riassunti/relazioni/report/inferenze. Risoluzione di problemi scientifici e informatici. Richiesta di informazioni senza ‘controllo’. Aggravamento della carenza di spirito critico. Risoluzione immediata di problemi senza esplicitare il metodo risolutivo. Appiattimento e uniformità nelle risposte.  </vt:lpstr>
      <vt:lpstr>L’INTELLIGENZA ARTIFICIALE COME MINACCIA  L’utilizzo consapevole della risorsa riguarda le persone che sono già responsabili e attente, mentre la potenza di questo nuovo strumento porterà molti individui a utilizzarlo per scopi imprevedibili come succede per ogni altra tecnologia.   L’AI è stata definita più pericolosa della bomba atomica.  Ambito militare Ambito economico Ambito politico  Attenzione ad un atteggiamento di repulsione e pregiudizi</vt:lpstr>
      <vt:lpstr>UNA VALANGA IMPOSSIBILE DA FERMARE ALLARMI E SALTI IN AVANTI  “I problemi sottolineati non derivano dall’AI di per sé, quanto piuttosto sulle scelte fatte dalle aziende e dalle società sull’utilizzo di tali tecnologie”, sottolinea l’economista Daron Kamer Acemoğlu.  Una soluzione potrebbe essere quella di garantire che l’IA sia sempre sotto il controllo umano offrendo ai ricercatori un ruolo attivo nel mitigare i possibili effetti negativi dell’AI. Ci sarebbero però dei limiti umani a questo processo. Resta così l’auspicio di potenziamento del sistema di vigilanza legislativa.  «Molti studiosi ma anche molti imprenditori americani sono tra i firmatari di questo appello che sottolinea la necessità di regolare lo sviluppo a larga scala dell’Intelligenza Artificiale - spiega la professoressa Rita Cucchiara - che richiedono a gran voce la creazione di un ente governativo di controllo».  Si tratta però solo di alcuni Paesi, come gli Stati Uniti e l’Europa in cui si è già iniziato a discutere di forme di regolamentazione per l’AI. La mancanza di un’ottica internazionale però rischierà presto di vanificare lo sforzo.  Fonte: MONEY.IT</vt:lpstr>
      <vt:lpstr>UNA VALANGA IMPOSSIBILE DA FERMARE ALLARMI E SALTI IN AVANTI  Geoffrey Hinton, il «padrino» pentito dell'intelligenza artificiale lancia l'allarme: «È spaventosa»  «Noi siamo sistemi biologici e questi sono sistemi digitali. E la grande differenza è che nei sistemi digitali ci sono molte copie dello stesso insieme di pesi, dello stesso modello del mondo. E tutte queste copie possono imparare separatamente, ma condividono le loro conoscenze all'istante. Quindi è come se avessimo 10mila persone e ogni volta che una persona impara qualcosa, tutti la conoscono automaticamente. È così che questi chatbot possono sapere molto di più di una singola persona».    Fonte: CORRIERE DELLA SERA</vt:lpstr>
      <vt:lpstr>UNA VALANGA IMPOSSIBILE DA FERMARE ALLARMI E SALTI IN AVANTI  «Musk lancia l'allarme: sospendere l'intelligenza artificiale, è un rischio per l'umanità L'appello firmato con gli esperti di settore» Fonte: RAINEWS  «Intelligenza artificiale, allarme Onu: “Grave minaccia per i diritti umani”» Fonte:  NETWORK DIGITAL 360  «Intelligenza artificiale e pericoli, l'esperto Cabitza: ‘L'allarme è reale’» Fonte: QUOTIDIANO.NET  «Un appello pubblicato sul futureoflife.org è stato firmato nel giro di poche ore da un migliaio di ingegneri e grandi imprenditori del settore tecnologico degli Stati Uniti, da Elon Musk, padrone della Tesla e della SpaceX, a Steve Wozniak, cofondatore della Apple, fino allo storico e saggista Yuval Noah Harari. Il testo è piuttosto diretto e chiede una moratoria di sei mesi su tutte le nuove ricerche a proposito dell’intelligenza artificiale, anche al di là di quanto realizzato dal programma generatore di testi di cui parla tutto il mondo: ChatGpt 4.» Fonte: INTERNAZIONALE </vt:lpstr>
      <vt:lpstr>UNA VALANGA IMPOSSIBILE DA FERMARE ALLARMI E SALTI IN AVANTI   Rischio intelligenza artificiale: la soluzione shock proposta dal CEO di Google Anche Sundar Pichai si è aggiunto alla lunga lista degli esperti che mettono in guardia sui rischi dell’intelligenza artificiale. “Può essere molto dannosa se usata in modo sbagliato” ha detto l’amministratore delegato di Google nel corso di un'intervista a 60 Minutes. Il top manager ha messo in evidenza che per l’IA “servono norme simili a quelle dei trattati usati per regolare l'utilizzo delle armi nucleari” perché “la competizione per far progredire la tecnologia potrebbe far accantonare i timori per la sicurezza”.  Fonte:  TISCALI.IT   «La regolamentazione dell’intelligenza artificiale è essenziale». A dirlo, questa volta, è Sam Altman, numero uno di OpenAI, la società che ha creato l’ormai celebre ChatGPT. Nella sua audizione di oggi al congresso americano, Altman si è detto disposto a collaborare con il governo per la stesura di norme che garantiscano un equilibrio tra l’accesso ai benefici della tecnologia e la sicurezza degli utenti. Non solo: «È essenziale che l’intelligenza artificiale sia sviluppata con valori democratici», aggiunge il ceo di OpenAI. Soltanto due mesi fa, in un incontro organizzato da Microsoft a Seattle, Altman aveva elogiato le prestazioni di ChatGPT.  Fonte: OPEN ONLINE  </vt:lpstr>
      <vt:lpstr>UNA VALANGA IMPOSSIBILE DA FERMARE ALLARMI E SALTI IN AVANTI    «OpenAI vale 80 miliardi, accordo per offerta azionaria» Fonte: ANSA  «OpenAI, la startup dietro il popolare chatbot di intelligenza artificiale ChatGpt, ha lanciato un fondo da 1 milione di dollari per raccogliere idee e proposte sulla regolamentazione dell'intelligenza artificiale.» Fonte: ANSA  «Presidenziali USA  Trump attacca lo sfidante DeSantis usando voci ricreate con l’intelligenza artificiale» Fonte: STARTUP ITALIA   </vt:lpstr>
      <vt:lpstr>ALGORETICA UNA COSCIENZA PER L’AI?</vt:lpstr>
      <vt:lpstr>CHI CONTROLLA?  REGOLAMENTAZIONI PALESEMENTE VIOLATE  «Gli under 14 sui social sarebbero in Italia, secondo i dati dell’indagine svolta dall’Università di Cassino per come riportati da il Sole 24 Ore, almeno l’88% ed è una percentuale che sale al 100% se si considera solo chi ha almeno 13 anni. In altre parole, ogni tredicenne, usa già i social.»  I meccanismi di protezione promessi dalle grandi multinazionali dell’informatica suonano inverosimili alla luce degli scandali sullo spionaggio messo in atto, come gli Stati Uniti che denunciano TikTok dopo aver spiato per anni la classe politica e dirigenziale europea.  La legislazione non riesce a seguire il progresso. Coding is the law.  Il Digital Divide rischia di esplodere.  La stesura di una normativa deve rispondere fondamentalmente a una domanda «Di chi è la responsabilità di eventuali conseguenze?»   Se nessuno è in grado di controllare delegheremo il controllo ad altre macchine</vt:lpstr>
      <vt:lpstr>CHI CONTROLLA?                   </vt:lpstr>
      <vt:lpstr>CHI CONTROLLA? BINOMIO UOMO-MACCHINA  L’AI ha già preso possesso della nostra economia. Microsoft, Google, Apple, Meta, Tesla non sono governate solo da esseri umani ma da equipe guidate da intelligenze artificiali che gestiscono le scelte strategiche.  L’uomo NON è più in grado di controllare l’evoluzione dell’apprendimento delle macchine così come non è in grado di gestire l’educazione di un figlio in tutti i suoi aspetti e i risultati sono impossibili da controllare. Negazione del principio di precauzione (limite per la Robotica) Solo persone con capacità ‘superiori’ a quella dell’intelligenza artificiale possono ‘rivelare’  eventuali difetti ma il 99% della popolazione NON è in grado di discriminare e soprattutto non ne avverte la necessità.</vt:lpstr>
      <vt:lpstr>REFERENDUM   «Accetti tutti i rischi legati all’Intelligenza Artificiale e la Robotica?»   </vt:lpstr>
      <vt:lpstr>Risposte del questionario</vt:lpstr>
      <vt:lpstr>FUTURI POSSIBILI </vt:lpstr>
      <vt:lpstr>UN PIZZICO DI FANTASCIENZA (FORSE)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Costanzo Zingrillo</dc:creator>
  <cp:lastModifiedBy>Costanzo Zingrillo</cp:lastModifiedBy>
  <cp:revision>34</cp:revision>
  <dcterms:created xsi:type="dcterms:W3CDTF">2023-05-19T08:12:06Z</dcterms:created>
  <dcterms:modified xsi:type="dcterms:W3CDTF">2024-03-06T20:45:17Z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